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15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805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63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511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464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470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116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388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3815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769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96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7DAA-A769-4BCE-B5D8-EFF78168D07E}" type="datetimeFigureOut">
              <a:rPr lang="pt-BR" smtClean="0"/>
              <a:t>14/03/2018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71B5B-DF88-4B00-967C-7B04CAA0A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66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1"/>
          <p:cNvSpPr txBox="1">
            <a:spLocks/>
          </p:cNvSpPr>
          <p:nvPr/>
        </p:nvSpPr>
        <p:spPr>
          <a:xfrm>
            <a:off x="1319175" y="1844824"/>
            <a:ext cx="66804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dirty="0" smtClean="0"/>
              <a:t>IMPLEMENTAÇÃO</a:t>
            </a:r>
            <a:br>
              <a:rPr lang="pt-BR" dirty="0" smtClean="0"/>
            </a:br>
            <a:r>
              <a:rPr lang="pt-BR" sz="5400" dirty="0" smtClean="0"/>
              <a:t>Currículo da Cidade</a:t>
            </a:r>
            <a:br>
              <a:rPr lang="pt-BR" sz="5400" dirty="0" smtClean="0"/>
            </a:br>
            <a:r>
              <a:rPr lang="pt-BR" sz="5400" dirty="0" smtClean="0"/>
              <a:t>História</a:t>
            </a:r>
            <a:br>
              <a:rPr lang="pt-BR" sz="5400" dirty="0" smtClean="0"/>
            </a:br>
            <a:r>
              <a:rPr lang="pt-BR" sz="5400" dirty="0" smtClean="0"/>
              <a:t>1º encontro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42174"/>
            <a:ext cx="1615440" cy="1124744"/>
          </a:xfrm>
          <a:prstGeom prst="rect">
            <a:avLst/>
          </a:prstGeom>
        </p:spPr>
      </p:pic>
      <p:cxnSp>
        <p:nvCxnSpPr>
          <p:cNvPr id="5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811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250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203" y="0"/>
            <a:ext cx="1286686" cy="895850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tângulo 6"/>
          <p:cNvSpPr/>
          <p:nvPr/>
        </p:nvSpPr>
        <p:spPr>
          <a:xfrm>
            <a:off x="1038450" y="302359"/>
            <a:ext cx="795637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700" b="1" dirty="0" smtClean="0">
                <a:solidFill>
                  <a:srgbClr val="0070C0"/>
                </a:solidFill>
              </a:rPr>
              <a:t>Grandes conceitos contemporâneos ligados ao currículo</a:t>
            </a:r>
            <a:r>
              <a:rPr lang="pt-BR" sz="2700" dirty="0" smtClean="0">
                <a:solidFill>
                  <a:srgbClr val="0070C0"/>
                </a:solidFill>
              </a:rPr>
              <a:t>:</a:t>
            </a:r>
          </a:p>
          <a:p>
            <a:pPr marL="457200" indent="-45720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700" dirty="0" smtClean="0"/>
              <a:t>Dividir em 3 grupos. Cada grupo debate importantes conceitos contemporâneos que devem constar dos currículos. Anotam e relatam.</a:t>
            </a:r>
          </a:p>
          <a:p>
            <a:pPr marL="457200" indent="-45720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700" dirty="0" smtClean="0"/>
              <a:t>Distribuir a leitura dos três conceitos: 1) Educação Integral – p. 20 (o último paragrafo) e 21 (1ºarágrafo); 2) Equidade – p. 22 (último parágrafo), p. 23 (3 primeiros parágrafos) e p 24 (último parágrafo); 3) Educação inclusiva – p. 25 (dois últimos parágrafos e p. 26).</a:t>
            </a:r>
          </a:p>
          <a:p>
            <a:pPr marL="457200" indent="-45720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700" dirty="0" smtClean="0"/>
              <a:t>Confronta os conceitos que definiram inicialmente com os propostos pelo documento.</a:t>
            </a:r>
          </a:p>
          <a:p>
            <a:pPr marL="457200" indent="-45720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700" dirty="0" smtClean="0"/>
              <a:t>Debate sobre quais os conceitos importantes nos currículos contemporâneos</a:t>
            </a:r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2235971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203" y="0"/>
            <a:ext cx="1286686" cy="895850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774" y="1360819"/>
            <a:ext cx="6192688" cy="4737264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903825" y="4581128"/>
            <a:ext cx="17195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smtClean="0"/>
              <a:t>O que significa o currículo?</a:t>
            </a:r>
          </a:p>
          <a:p>
            <a:r>
              <a:rPr lang="pt-BR" sz="1400" i="1" dirty="0" smtClean="0"/>
              <a:t>IN:</a:t>
            </a:r>
          </a:p>
          <a:p>
            <a:r>
              <a:rPr lang="pt-BR" sz="1400" dirty="0" err="1"/>
              <a:t>SACRISTÁN</a:t>
            </a:r>
            <a:r>
              <a:rPr lang="pt-BR" sz="1400" dirty="0"/>
              <a:t>, J. G. (Org.). </a:t>
            </a:r>
            <a:r>
              <a:rPr lang="pt-BR" sz="1400" b="1" dirty="0"/>
              <a:t>Saberes e incertezas sobre o currículo</a:t>
            </a:r>
            <a:r>
              <a:rPr lang="pt-BR" sz="1400" dirty="0"/>
              <a:t>. Porto Alegre: Penso, </a:t>
            </a:r>
            <a:r>
              <a:rPr lang="pt-BR" sz="1400" dirty="0" smtClean="0"/>
              <a:t>2013,p. 22.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13451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24" y="0"/>
            <a:ext cx="1423275" cy="990950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tângulo 1"/>
          <p:cNvSpPr/>
          <p:nvPr/>
        </p:nvSpPr>
        <p:spPr>
          <a:xfrm>
            <a:off x="1184767" y="178082"/>
            <a:ext cx="780812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“O QUE É MATRIZ DOS SABERES?” </a:t>
            </a:r>
          </a:p>
          <a:p>
            <a:endParaRPr lang="pt-BR" sz="2800" dirty="0"/>
          </a:p>
          <a:p>
            <a:r>
              <a:rPr lang="pt-BR" sz="2800" b="1" u="sng" dirty="0" smtClean="0"/>
              <a:t>Pauta</a:t>
            </a:r>
            <a:endParaRPr lang="pt-BR" sz="2800" b="1" u="sng" dirty="0"/>
          </a:p>
          <a:p>
            <a:r>
              <a:rPr lang="pt-BR" sz="2400" dirty="0"/>
              <a:t> </a:t>
            </a: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 smtClean="0"/>
              <a:t>Leitura </a:t>
            </a:r>
            <a:r>
              <a:rPr lang="pt-BR" sz="2800" dirty="0"/>
              <a:t>coletiva da p. 33 à 37, considerando:</a:t>
            </a:r>
          </a:p>
          <a:p>
            <a:pPr lvl="1"/>
            <a:r>
              <a:rPr lang="pt-BR" sz="2800" dirty="0"/>
              <a:t>a) Concepção de currículo.</a:t>
            </a:r>
          </a:p>
          <a:p>
            <a:pPr lvl="1"/>
            <a:r>
              <a:rPr lang="pt-BR" sz="2800" dirty="0"/>
              <a:t>b) Negociações da UNESCO diante de questões mundiais.</a:t>
            </a:r>
          </a:p>
          <a:p>
            <a:pPr lvl="1"/>
            <a:r>
              <a:rPr lang="pt-BR" sz="2800" dirty="0"/>
              <a:t>c) Questões </a:t>
            </a:r>
            <a:r>
              <a:rPr lang="pt-BR" sz="2800" dirty="0" err="1"/>
              <a:t>problematizadoras</a:t>
            </a:r>
            <a:r>
              <a:rPr lang="pt-BR" sz="2800" dirty="0"/>
              <a:t> para </a:t>
            </a:r>
            <a:r>
              <a:rPr lang="pt-BR" sz="2800" dirty="0" smtClean="0"/>
              <a:t>discussão.</a:t>
            </a:r>
            <a:endParaRPr lang="pt-BR" sz="2800" dirty="0"/>
          </a:p>
          <a:p>
            <a:pPr marL="1428750" lvl="2" indent="-514350">
              <a:buSzPct val="100000"/>
              <a:buFont typeface="+mj-lt"/>
              <a:buAutoNum type="arabicPeriod"/>
            </a:pPr>
            <a:r>
              <a:rPr lang="pt-BR" sz="2800" dirty="0" smtClean="0"/>
              <a:t>Organizar </a:t>
            </a:r>
            <a:r>
              <a:rPr lang="pt-BR" sz="2800" dirty="0"/>
              <a:t>3 grupos para que respondam a </a:t>
            </a:r>
            <a:r>
              <a:rPr lang="pt-BR" sz="2800" dirty="0" smtClean="0"/>
              <a:t>questão</a:t>
            </a:r>
            <a:endParaRPr lang="pt-BR" sz="2800" dirty="0"/>
          </a:p>
          <a:p>
            <a:pPr marL="2343150" lvl="4" indent="-514350">
              <a:buFont typeface="+mj-lt"/>
              <a:buAutoNum type="arabicPeriod"/>
            </a:pPr>
            <a:r>
              <a:rPr lang="pt-BR" sz="2800" dirty="0" smtClean="0"/>
              <a:t>- </a:t>
            </a:r>
            <a:r>
              <a:rPr lang="pt-BR" sz="2800" i="1" dirty="0" smtClean="0"/>
              <a:t>Como </a:t>
            </a:r>
            <a:r>
              <a:rPr lang="pt-BR" sz="2800" i="1" dirty="0"/>
              <a:t>o ensino de História reflete e estuda temas diante dessa proposta</a:t>
            </a:r>
            <a:r>
              <a:rPr lang="pt-BR" sz="2800" i="1" dirty="0" smtClean="0"/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sz="2800" dirty="0" smtClean="0"/>
              <a:t>Debate.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39589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-16232"/>
            <a:ext cx="1338076" cy="931630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Retângulo 1"/>
          <p:cNvSpPr/>
          <p:nvPr/>
        </p:nvSpPr>
        <p:spPr>
          <a:xfrm>
            <a:off x="1213137" y="990950"/>
            <a:ext cx="759633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buClr>
                <a:srgbClr val="00B0F0"/>
              </a:buClr>
              <a:buSzPct val="150000"/>
            </a:pPr>
            <a:r>
              <a:rPr lang="pt-BR" sz="4000" b="1" dirty="0" smtClean="0"/>
              <a:t>Avaliação das atividades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3200" dirty="0" smtClean="0"/>
              <a:t>Avaliar as pautas e as atividades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3200" dirty="0" smtClean="0"/>
              <a:t>Reelaborar pauta e as atividades (se necessário)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endParaRPr lang="pt-BR" sz="3200" dirty="0" smtClean="0"/>
          </a:p>
          <a:p>
            <a:pPr>
              <a:spcAft>
                <a:spcPts val="1000"/>
              </a:spcAft>
              <a:buClr>
                <a:srgbClr val="00B0F0"/>
              </a:buClr>
              <a:buSzPct val="150000"/>
            </a:pPr>
            <a:r>
              <a:rPr lang="pt-BR" sz="4000" b="1" dirty="0" smtClean="0"/>
              <a:t>Leituras para o 2º Encontro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 smtClean="0"/>
              <a:t>Tema - Fundamental I - </a:t>
            </a:r>
            <a:r>
              <a:rPr lang="pt-BR" sz="2800" i="1" dirty="0" smtClean="0"/>
              <a:t>Eixos </a:t>
            </a:r>
            <a:r>
              <a:rPr lang="pt-BR" sz="2800" i="1" dirty="0" err="1" smtClean="0"/>
              <a:t>Problematizadores</a:t>
            </a:r>
            <a:endParaRPr lang="pt-BR" sz="2800" i="1" dirty="0" smtClean="0"/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 smtClean="0"/>
              <a:t>Currículo da Cidade – História - Páginas 74 a 87.</a:t>
            </a:r>
          </a:p>
        </p:txBody>
      </p:sp>
    </p:spTree>
    <p:extLst>
      <p:ext uri="{BB962C8B-B14F-4D97-AF65-F5344CB8AC3E}">
        <p14:creationId xmlns:p14="http://schemas.microsoft.com/office/powerpoint/2010/main" val="2339589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738" y="7192"/>
            <a:ext cx="1372262" cy="955432"/>
          </a:xfrm>
          <a:prstGeom prst="rect">
            <a:avLst/>
          </a:prstGeom>
        </p:spPr>
      </p:pic>
      <p:sp>
        <p:nvSpPr>
          <p:cNvPr id="3" name="Shape 66"/>
          <p:cNvSpPr txBox="1">
            <a:spLocks/>
          </p:cNvSpPr>
          <p:nvPr/>
        </p:nvSpPr>
        <p:spPr>
          <a:xfrm>
            <a:off x="1059432" y="7192"/>
            <a:ext cx="6476562" cy="129205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4000" b="1" dirty="0" smtClean="0"/>
              <a:t>Primeiro encontro</a:t>
            </a:r>
          </a:p>
          <a:p>
            <a:pPr>
              <a:spcBef>
                <a:spcPts val="0"/>
              </a:spcBef>
            </a:pPr>
            <a:r>
              <a:rPr lang="pt-BR" sz="3200" b="1" dirty="0" smtClean="0"/>
              <a:t>Momentos</a:t>
            </a:r>
            <a:endParaRPr lang="pt-BR" sz="3200" b="1" dirty="0"/>
          </a:p>
        </p:txBody>
      </p:sp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tângulo 6"/>
          <p:cNvSpPr/>
          <p:nvPr/>
        </p:nvSpPr>
        <p:spPr>
          <a:xfrm>
            <a:off x="1239602" y="1299246"/>
            <a:ext cx="7884368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Apresentação dos objetivos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Combinados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Documentos de referência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Trilha de formação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Proposta de metodologia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Proposta de temas para os encontros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Proposta de pauta para o 1º. Encontro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Desenvolvimento das atividades da pauta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Avaliar e reelaborar pauta e as atividades propostas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600" dirty="0" smtClean="0"/>
              <a:t>Combinar leituras para o 2º Encontro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41093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1738" y="7192"/>
            <a:ext cx="1372262" cy="955432"/>
          </a:xfrm>
          <a:prstGeom prst="rect">
            <a:avLst/>
          </a:prstGeom>
        </p:spPr>
      </p:pic>
      <p:sp>
        <p:nvSpPr>
          <p:cNvPr id="3" name="Shape 66"/>
          <p:cNvSpPr txBox="1">
            <a:spLocks/>
          </p:cNvSpPr>
          <p:nvPr/>
        </p:nvSpPr>
        <p:spPr>
          <a:xfrm>
            <a:off x="903750" y="704546"/>
            <a:ext cx="6476562" cy="459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200" b="1" dirty="0" smtClean="0"/>
              <a:t>Primeiro encontro - objetivos</a:t>
            </a:r>
            <a:endParaRPr lang="pt-BR" sz="3200" b="1" dirty="0"/>
          </a:p>
        </p:txBody>
      </p:sp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tângulo 6"/>
          <p:cNvSpPr/>
          <p:nvPr/>
        </p:nvSpPr>
        <p:spPr>
          <a:xfrm>
            <a:off x="1514533" y="1861900"/>
            <a:ext cx="744808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/>
              <a:t>Apresentar a proposta de formação de professores de História para implementação do Currículo da Cidade</a:t>
            </a:r>
            <a:r>
              <a:rPr lang="pt-BR" sz="2800" dirty="0" smtClean="0"/>
              <a:t>;</a:t>
            </a:r>
            <a:endParaRPr lang="pt-BR" sz="2800" dirty="0"/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 smtClean="0"/>
              <a:t>Estabelecer </a:t>
            </a:r>
            <a:r>
              <a:rPr lang="pt-BR" sz="2800" dirty="0"/>
              <a:t>combinados do processo</a:t>
            </a:r>
            <a:r>
              <a:rPr lang="pt-BR" sz="2800" dirty="0" smtClean="0"/>
              <a:t>;</a:t>
            </a:r>
            <a:endParaRPr lang="pt-BR" sz="2800" dirty="0"/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 smtClean="0"/>
              <a:t>Propor </a:t>
            </a:r>
            <a:r>
              <a:rPr lang="pt-BR" sz="2800" dirty="0"/>
              <a:t>temas para as pautas dos encontros;</a:t>
            </a:r>
          </a:p>
          <a:p>
            <a:pPr marL="457200" indent="-457200">
              <a:spcAft>
                <a:spcPts val="10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 smtClean="0"/>
              <a:t>Organizar </a:t>
            </a:r>
            <a:r>
              <a:rPr lang="pt-BR" sz="2800" dirty="0"/>
              <a:t>a primeira pauta de formação na </a:t>
            </a:r>
            <a:r>
              <a:rPr lang="pt-BR" sz="2800" dirty="0" err="1"/>
              <a:t>DIPED</a:t>
            </a:r>
            <a:r>
              <a:rPr lang="pt-B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225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34" y="34215"/>
            <a:ext cx="1411239" cy="982570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183"/>
          <p:cNvSpPr txBox="1">
            <a:spLocks/>
          </p:cNvSpPr>
          <p:nvPr/>
        </p:nvSpPr>
        <p:spPr>
          <a:xfrm>
            <a:off x="903750" y="252529"/>
            <a:ext cx="6476562" cy="12866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algn="ctr"/>
            <a:r>
              <a:rPr lang="en" sz="4400" b="1" dirty="0" smtClean="0">
                <a:solidFill>
                  <a:schemeClr val="tx1"/>
                </a:solidFill>
              </a:rPr>
              <a:t>Leitura pelo formador</a:t>
            </a:r>
            <a:endParaRPr lang="en" sz="4400" b="1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0" b="7660"/>
          <a:stretch/>
        </p:blipFill>
        <p:spPr bwMode="auto">
          <a:xfrm>
            <a:off x="5625266" y="2921200"/>
            <a:ext cx="2935909" cy="367769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9" y="2924944"/>
            <a:ext cx="2753112" cy="36776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29285" y="5722"/>
            <a:ext cx="842090" cy="6846553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pt-BR" sz="3600" b="1" spc="150" dirty="0" smtClean="0">
                <a:ln w="11430"/>
                <a:solidFill>
                  <a:schemeClr val="accent5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DOCUMENTOS</a:t>
            </a:r>
            <a:endParaRPr lang="pt-BR" sz="3600" b="1" spc="150" dirty="0">
              <a:ln w="11430"/>
              <a:solidFill>
                <a:schemeClr val="accent5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153698" y="1446401"/>
            <a:ext cx="7842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u="sng" dirty="0" smtClean="0"/>
              <a:t>Encontro dia 12/03/18</a:t>
            </a:r>
          </a:p>
          <a:p>
            <a:r>
              <a:rPr lang="pt-BR" sz="2400" dirty="0" smtClean="0"/>
              <a:t>– Leitura antecipada das páginas 15 a 37 do currículo da cidade - História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4795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444442" y="2724713"/>
            <a:ext cx="918615" cy="8560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42174"/>
            <a:ext cx="1615440" cy="1124744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Shape 82"/>
          <p:cNvSpPr txBox="1">
            <a:spLocks/>
          </p:cNvSpPr>
          <p:nvPr/>
        </p:nvSpPr>
        <p:spPr>
          <a:xfrm>
            <a:off x="1038450" y="1051823"/>
            <a:ext cx="6125838" cy="7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dirty="0" smtClean="0"/>
              <a:t>Trilha da formação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1675745" y="3321681"/>
            <a:ext cx="918615" cy="8560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2987824" y="3887356"/>
            <a:ext cx="918615" cy="8560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/>
          <p:cNvSpPr/>
          <p:nvPr/>
        </p:nvSpPr>
        <p:spPr>
          <a:xfrm>
            <a:off x="4587182" y="4669696"/>
            <a:ext cx="918615" cy="8560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1363156" y="2515244"/>
            <a:ext cx="214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Leituras prévias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594360" y="3241025"/>
            <a:ext cx="1833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Encontros </a:t>
            </a:r>
            <a:r>
              <a:rPr lang="pt-BR" dirty="0" err="1" smtClean="0"/>
              <a:t>SME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950076" y="3854521"/>
            <a:ext cx="2203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Formação </a:t>
            </a:r>
            <a:r>
              <a:rPr lang="pt-BR" dirty="0" err="1" smtClean="0"/>
              <a:t>DIPEDs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5505797" y="4532980"/>
            <a:ext cx="268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Formação de professores </a:t>
            </a:r>
            <a:endParaRPr lang="pt-BR" dirty="0"/>
          </a:p>
        </p:txBody>
      </p:sp>
      <p:sp>
        <p:nvSpPr>
          <p:cNvPr id="19" name="Elipse 18"/>
          <p:cNvSpPr/>
          <p:nvPr/>
        </p:nvSpPr>
        <p:spPr>
          <a:xfrm>
            <a:off x="5694561" y="5470952"/>
            <a:ext cx="918615" cy="85600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6668000" y="5455504"/>
            <a:ext cx="2327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Organização dos currículos nas escolas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033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42174"/>
            <a:ext cx="1615440" cy="1124744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tângulo 6"/>
          <p:cNvSpPr/>
          <p:nvPr/>
        </p:nvSpPr>
        <p:spPr>
          <a:xfrm>
            <a:off x="1222231" y="1042493"/>
            <a:ext cx="55820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Proposta metodológica:</a:t>
            </a:r>
            <a:endParaRPr lang="pt-BR" sz="2800" dirty="0" smtClean="0"/>
          </a:p>
          <a:p>
            <a:r>
              <a:rPr lang="pt-BR" sz="2800" dirty="0" smtClean="0"/>
              <a:t>Oficinas com interatividade.</a:t>
            </a:r>
            <a:r>
              <a:rPr lang="pt-BR" sz="2800" dirty="0"/>
              <a:t> </a:t>
            </a:r>
          </a:p>
        </p:txBody>
      </p:sp>
      <p:sp>
        <p:nvSpPr>
          <p:cNvPr id="8" name="Shape 82"/>
          <p:cNvSpPr txBox="1">
            <a:spLocks/>
          </p:cNvSpPr>
          <p:nvPr/>
        </p:nvSpPr>
        <p:spPr>
          <a:xfrm>
            <a:off x="1028435" y="281150"/>
            <a:ext cx="6125838" cy="7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9" name="Shape 82"/>
          <p:cNvSpPr txBox="1">
            <a:spLocks/>
          </p:cNvSpPr>
          <p:nvPr/>
        </p:nvSpPr>
        <p:spPr>
          <a:xfrm>
            <a:off x="1167164" y="2360425"/>
            <a:ext cx="6125838" cy="70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dirty="0" smtClean="0"/>
              <a:t>TEMAS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1073982" y="3070225"/>
            <a:ext cx="79217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/>
              <a:t>Propostas de temas para encontros </a:t>
            </a:r>
            <a:r>
              <a:rPr lang="pt-BR" sz="2800" b="1" dirty="0" err="1" smtClean="0"/>
              <a:t>SME</a:t>
            </a:r>
            <a:r>
              <a:rPr lang="pt-BR" sz="2800" b="1" dirty="0" smtClean="0"/>
              <a:t> e </a:t>
            </a:r>
            <a:r>
              <a:rPr lang="pt-BR" sz="2800" b="1" dirty="0" err="1" smtClean="0"/>
              <a:t>DIPEDs</a:t>
            </a:r>
            <a:r>
              <a:rPr lang="pt-BR" sz="2800" b="1" dirty="0" smtClean="0"/>
              <a:t>:</a:t>
            </a:r>
          </a:p>
          <a:p>
            <a:r>
              <a:rPr lang="pt-BR" sz="2800" dirty="0" smtClean="0"/>
              <a:t>1 – </a:t>
            </a:r>
            <a:r>
              <a:rPr lang="pt-BR" sz="2800" i="1" dirty="0" smtClean="0"/>
              <a:t>Concepção de Currículo</a:t>
            </a:r>
          </a:p>
          <a:p>
            <a:r>
              <a:rPr lang="pt-BR" sz="2800" dirty="0" smtClean="0"/>
              <a:t>2 – Fundamental I - </a:t>
            </a:r>
            <a:r>
              <a:rPr lang="pt-BR" sz="2800" i="1" dirty="0" smtClean="0"/>
              <a:t>Eixos </a:t>
            </a:r>
            <a:r>
              <a:rPr lang="pt-BR" sz="2800" i="1" dirty="0" err="1" smtClean="0"/>
              <a:t>Problematizadores</a:t>
            </a:r>
            <a:endParaRPr lang="pt-BR" sz="2800" i="1" dirty="0" smtClean="0"/>
          </a:p>
          <a:p>
            <a:r>
              <a:rPr lang="pt-BR" sz="2800" dirty="0" smtClean="0"/>
              <a:t>3 – Fundamental II – </a:t>
            </a:r>
            <a:r>
              <a:rPr lang="pt-BR" sz="2800" i="1" dirty="0" smtClean="0"/>
              <a:t>Eixos </a:t>
            </a:r>
            <a:r>
              <a:rPr lang="pt-BR" sz="2800" i="1" dirty="0" err="1" smtClean="0"/>
              <a:t>Problematizadores</a:t>
            </a:r>
            <a:endParaRPr lang="pt-BR" sz="2800" i="1" dirty="0" smtClean="0"/>
          </a:p>
          <a:p>
            <a:r>
              <a:rPr lang="pt-BR" sz="2800" dirty="0" smtClean="0"/>
              <a:t>4 - Fundamental II – </a:t>
            </a:r>
            <a:r>
              <a:rPr lang="pt-BR" sz="2800" i="1" dirty="0" smtClean="0"/>
              <a:t>Ciclo Interdisciplinar</a:t>
            </a:r>
          </a:p>
          <a:p>
            <a:r>
              <a:rPr lang="pt-BR" sz="2800" dirty="0" smtClean="0"/>
              <a:t>5 – Fundamental II - </a:t>
            </a:r>
            <a:r>
              <a:rPr lang="pt-BR" sz="2800" i="1" dirty="0" smtClean="0"/>
              <a:t>Ciclo Autoral</a:t>
            </a:r>
          </a:p>
          <a:p>
            <a:r>
              <a:rPr lang="pt-BR" sz="2800" dirty="0" smtClean="0"/>
              <a:t>6 – Fundamental II – </a:t>
            </a:r>
            <a:r>
              <a:rPr lang="pt-BR" sz="2800" i="1" dirty="0" smtClean="0"/>
              <a:t>Trabalho com documentos históricos.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140038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078" y="0"/>
            <a:ext cx="1423275" cy="990950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Retângulo 7"/>
          <p:cNvSpPr/>
          <p:nvPr/>
        </p:nvSpPr>
        <p:spPr>
          <a:xfrm>
            <a:off x="1298017" y="1119437"/>
            <a:ext cx="76641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 smtClean="0"/>
              <a:t>1ª ENCONTRO: 12 DE MARÇO</a:t>
            </a:r>
          </a:p>
          <a:p>
            <a:endParaRPr lang="pt-BR" sz="3600" dirty="0" smtClean="0"/>
          </a:p>
          <a:p>
            <a:r>
              <a:rPr lang="pt-BR" sz="3600" b="1" dirty="0" smtClean="0"/>
              <a:t>Tema “</a:t>
            </a:r>
            <a:r>
              <a:rPr lang="pt-BR" sz="3600" b="1" i="1" dirty="0" smtClean="0"/>
              <a:t>Concepção de Currículo</a:t>
            </a:r>
            <a:r>
              <a:rPr lang="pt-BR" sz="3600" b="1" dirty="0" smtClean="0"/>
              <a:t>”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022" y="3145848"/>
            <a:ext cx="5322378" cy="3519637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903825" y="4581128"/>
            <a:ext cx="19888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smtClean="0"/>
              <a:t>O que significa o currículo?</a:t>
            </a:r>
          </a:p>
          <a:p>
            <a:r>
              <a:rPr lang="pt-BR" sz="1400" i="1" dirty="0" smtClean="0"/>
              <a:t>IN:</a:t>
            </a:r>
          </a:p>
          <a:p>
            <a:r>
              <a:rPr lang="pt-BR" sz="1400" dirty="0" err="1"/>
              <a:t>SACRISTÁN</a:t>
            </a:r>
            <a:r>
              <a:rPr lang="pt-BR" sz="1400" dirty="0"/>
              <a:t>, J. G. (Org.). </a:t>
            </a:r>
            <a:r>
              <a:rPr lang="pt-BR" sz="1400" b="1" dirty="0"/>
              <a:t>Saberes e incertezas sobre o currículo</a:t>
            </a:r>
            <a:r>
              <a:rPr lang="pt-BR" sz="1400" dirty="0"/>
              <a:t>. Porto Alegre: Penso, </a:t>
            </a:r>
            <a:r>
              <a:rPr lang="pt-BR" sz="1400" dirty="0" smtClean="0"/>
              <a:t>2013,p. 16.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652800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42174"/>
            <a:ext cx="1615440" cy="1124744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tângulo 6"/>
          <p:cNvSpPr/>
          <p:nvPr/>
        </p:nvSpPr>
        <p:spPr>
          <a:xfrm>
            <a:off x="1619672" y="335214"/>
            <a:ext cx="50828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/>
              <a:t>PROPOSTA DE PAUTA...</a:t>
            </a:r>
            <a:endParaRPr lang="pt-BR" sz="4000" b="1" dirty="0"/>
          </a:p>
        </p:txBody>
      </p:sp>
      <p:sp>
        <p:nvSpPr>
          <p:cNvPr id="8" name="Retângulo 7"/>
          <p:cNvSpPr/>
          <p:nvPr/>
        </p:nvSpPr>
        <p:spPr>
          <a:xfrm>
            <a:off x="1059406" y="1532299"/>
            <a:ext cx="79563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 </a:t>
            </a:r>
            <a:r>
              <a:rPr lang="pt-BR" sz="2800" b="1" dirty="0" smtClean="0">
                <a:solidFill>
                  <a:srgbClr val="0070C0"/>
                </a:solidFill>
              </a:rPr>
              <a:t>Diferentes </a:t>
            </a:r>
            <a:r>
              <a:rPr lang="pt-BR" sz="2800" b="1" dirty="0">
                <a:solidFill>
                  <a:srgbClr val="0070C0"/>
                </a:solidFill>
              </a:rPr>
              <a:t>compreensões de </a:t>
            </a:r>
            <a:r>
              <a:rPr lang="pt-BR" sz="2800" b="1" dirty="0" smtClean="0">
                <a:solidFill>
                  <a:srgbClr val="0070C0"/>
                </a:solidFill>
              </a:rPr>
              <a:t>currículo</a:t>
            </a: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 smtClean="0"/>
              <a:t>Dividir </a:t>
            </a:r>
            <a:r>
              <a:rPr lang="pt-BR" sz="2800" dirty="0"/>
              <a:t>os integrantes em 6 grupos. O grupo decide quem fica responsável por determinadas responsabilidades: coordenador (garantir que os combinados sejam realizados); e relator (registra e apresenta as conclusões).</a:t>
            </a: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/>
              <a:t>Cada grupo define para ele o que entende por currículo.</a:t>
            </a: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/>
              <a:t>Os grupos escrevem um pequeno texto com sua concepção de currículo.</a:t>
            </a: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/>
              <a:t>Os grupos leem o que escreveram. Debate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2614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7206"/>
            <a:ext cx="1331640" cy="927149"/>
          </a:xfrm>
          <a:prstGeom prst="rect">
            <a:avLst/>
          </a:prstGeom>
        </p:spPr>
      </p:pic>
      <p:cxnSp>
        <p:nvCxnSpPr>
          <p:cNvPr id="4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C00000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00B050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Retângulo 6"/>
          <p:cNvSpPr/>
          <p:nvPr/>
        </p:nvSpPr>
        <p:spPr>
          <a:xfrm>
            <a:off x="1059406" y="704546"/>
            <a:ext cx="79563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rgbClr val="0070C0"/>
                </a:solidFill>
              </a:rPr>
              <a:t> </a:t>
            </a:r>
            <a:r>
              <a:rPr lang="pt-BR" sz="2800" b="1" dirty="0" smtClean="0">
                <a:solidFill>
                  <a:srgbClr val="0070C0"/>
                </a:solidFill>
              </a:rPr>
              <a:t>....</a:t>
            </a:r>
            <a:endParaRPr lang="pt-BR" sz="2800" b="1" dirty="0">
              <a:solidFill>
                <a:srgbClr val="0070C0"/>
              </a:solidFill>
            </a:endParaRP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 smtClean="0"/>
              <a:t>Solicitar </a:t>
            </a:r>
            <a:r>
              <a:rPr lang="pt-BR" sz="2800" dirty="0"/>
              <a:t>que cada grupo leia, discuta e apresente uma das concepções de currículo, </a:t>
            </a:r>
            <a:r>
              <a:rPr lang="pt-BR" sz="2800" dirty="0" smtClean="0"/>
              <a:t>oferecidas </a:t>
            </a:r>
            <a:r>
              <a:rPr lang="pt-BR" sz="2800" dirty="0"/>
              <a:t>no documento – 1) Plurais; 2) Orientadores; 3) Não Lineares; 4) Processos Permanentes; 5) Professores Protagonistas; 6) Centrada nos estudantes.</a:t>
            </a: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/>
              <a:t>Os grupos comparam suas concepções iniciais com o que foi lido.</a:t>
            </a: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/>
              <a:t>Os grupos apresentam suas leituras, interpretações e sínteses, confrontando com suas concepções iniciais. </a:t>
            </a: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/>
              <a:t>Cada grupo deve apresentar uma frase síntese.</a:t>
            </a:r>
          </a:p>
          <a:p>
            <a:pPr marL="285750" indent="-285750"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pt-BR" sz="2800" dirty="0"/>
              <a:t>Debater as concepções de currículo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223877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408</Words>
  <Application>Microsoft Office PowerPoint</Application>
  <PresentationFormat>Apresentação na tela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Antonia Terra</dc:creator>
  <cp:lastModifiedBy>Felipe Costa</cp:lastModifiedBy>
  <cp:revision>43</cp:revision>
  <dcterms:created xsi:type="dcterms:W3CDTF">2018-03-08T11:24:37Z</dcterms:created>
  <dcterms:modified xsi:type="dcterms:W3CDTF">2018-03-14T16:42:49Z</dcterms:modified>
</cp:coreProperties>
</file>