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12"/>
  </p:notesMasterIdLst>
  <p:sldIdLst>
    <p:sldId id="256" r:id="rId2"/>
    <p:sldId id="257" r:id="rId3"/>
    <p:sldId id="285" r:id="rId4"/>
    <p:sldId id="284" r:id="rId5"/>
    <p:sldId id="259" r:id="rId6"/>
    <p:sldId id="295" r:id="rId7"/>
    <p:sldId id="296" r:id="rId8"/>
    <p:sldId id="297" r:id="rId9"/>
    <p:sldId id="289" r:id="rId10"/>
    <p:sldId id="298" r:id="rId11"/>
  </p:sldIdLst>
  <p:sldSz cx="9144000" cy="6858000" type="screen4x3"/>
  <p:notesSz cx="6858000" cy="9144000"/>
  <p:embeddedFontLst>
    <p:embeddedFont>
      <p:font typeface="Quicksand" panose="020B0604020202020204" charset="0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F0B6AD1-5259-4B20-AA6A-57D2EC206128}">
  <a:tblStyle styleId="{DF0B6AD1-5259-4B20-AA6A-57D2EC2061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72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80042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319175" y="2876425"/>
            <a:ext cx="6680400" cy="1546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cxnSp>
        <p:nvCxnSpPr>
          <p:cNvPr id="10" name="Shape 10"/>
          <p:cNvCxnSpPr>
            <a:stCxn id="11" idx="4"/>
          </p:cNvCxnSpPr>
          <p:nvPr/>
        </p:nvCxnSpPr>
        <p:spPr>
          <a:xfrm>
            <a:off x="903750" y="3563700"/>
            <a:ext cx="0" cy="3294300"/>
          </a:xfrm>
          <a:prstGeom prst="straightConnector1">
            <a:avLst/>
          </a:prstGeom>
          <a:noFill/>
          <a:ln w="9525" cap="flat" cmpd="sng">
            <a:solidFill>
              <a:srgbClr val="999FA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Shape 11"/>
          <p:cNvSpPr/>
          <p:nvPr/>
        </p:nvSpPr>
        <p:spPr>
          <a:xfrm>
            <a:off x="769050" y="3294300"/>
            <a:ext cx="269400" cy="269400"/>
          </a:xfrm>
          <a:prstGeom prst="ellipse">
            <a:avLst/>
          </a:prstGeom>
          <a:solidFill>
            <a:srgbClr val="39C0BA"/>
          </a:solidFill>
          <a:ln w="28575" cap="flat" cmpd="sng">
            <a:solidFill>
              <a:srgbClr val="2E30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530175" y="3077050"/>
            <a:ext cx="6767100" cy="7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530175" y="3710550"/>
            <a:ext cx="6927900" cy="470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15" name="Shape 15"/>
          <p:cNvCxnSpPr/>
          <p:nvPr/>
        </p:nvCxnSpPr>
        <p:spPr>
          <a:xfrm>
            <a:off x="903825" y="-7925"/>
            <a:ext cx="0" cy="6866100"/>
          </a:xfrm>
          <a:prstGeom prst="straightConnector1">
            <a:avLst/>
          </a:prstGeom>
          <a:noFill/>
          <a:ln w="9525" cap="flat" cmpd="sng">
            <a:solidFill>
              <a:srgbClr val="999FA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Shape 16"/>
          <p:cNvSpPr/>
          <p:nvPr/>
        </p:nvSpPr>
        <p:spPr>
          <a:xfrm>
            <a:off x="493600" y="3018850"/>
            <a:ext cx="820200" cy="820200"/>
          </a:xfrm>
          <a:prstGeom prst="ellipse">
            <a:avLst/>
          </a:prstGeom>
          <a:solidFill>
            <a:srgbClr val="39C0BA"/>
          </a:solidFill>
          <a:ln w="28575" cap="flat" cmpd="sng">
            <a:solidFill>
              <a:srgbClr val="2E30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65475" y="665975"/>
            <a:ext cx="6858000" cy="459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165475" y="1600200"/>
            <a:ext cx="33069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◦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671570" y="1600200"/>
            <a:ext cx="33069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◦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>
            <a:endParaRPr/>
          </a:p>
        </p:txBody>
      </p:sp>
      <p:cxnSp>
        <p:nvCxnSpPr>
          <p:cNvPr id="32" name="Shape 32"/>
          <p:cNvCxnSpPr/>
          <p:nvPr/>
        </p:nvCxnSpPr>
        <p:spPr>
          <a:xfrm>
            <a:off x="903825" y="-7925"/>
            <a:ext cx="0" cy="6866100"/>
          </a:xfrm>
          <a:prstGeom prst="straightConnector1">
            <a:avLst/>
          </a:prstGeom>
          <a:noFill/>
          <a:ln w="9525" cap="flat" cmpd="sng">
            <a:solidFill>
              <a:srgbClr val="999FA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Shape 33"/>
          <p:cNvSpPr/>
          <p:nvPr/>
        </p:nvSpPr>
        <p:spPr>
          <a:xfrm>
            <a:off x="808725" y="800750"/>
            <a:ext cx="190200" cy="190200"/>
          </a:xfrm>
          <a:prstGeom prst="ellipse">
            <a:avLst/>
          </a:prstGeom>
          <a:solidFill>
            <a:srgbClr val="39C0BA"/>
          </a:solidFill>
          <a:ln w="28575" cap="flat" cmpd="sng">
            <a:solidFill>
              <a:srgbClr val="2E30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769050" y="1861900"/>
            <a:ext cx="269400" cy="269400"/>
          </a:xfrm>
          <a:prstGeom prst="ellipse">
            <a:avLst/>
          </a:prstGeom>
          <a:solidFill>
            <a:srgbClr val="2E3037"/>
          </a:solidFill>
          <a:ln w="9525" cap="flat" cmpd="sng">
            <a:solidFill>
              <a:srgbClr val="999FA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key color">
  <p:cSld name="BLANK_1">
    <p:bg>
      <p:bgPr>
        <a:solidFill>
          <a:srgbClr val="39C0BA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hape 55"/>
          <p:cNvCxnSpPr/>
          <p:nvPr/>
        </p:nvCxnSpPr>
        <p:spPr>
          <a:xfrm>
            <a:off x="903825" y="-7925"/>
            <a:ext cx="0" cy="6866100"/>
          </a:xfrm>
          <a:prstGeom prst="straightConnector1">
            <a:avLst/>
          </a:prstGeom>
          <a:noFill/>
          <a:ln w="9525" cap="flat" cmpd="sng">
            <a:solidFill>
              <a:srgbClr val="2E303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Shape 56"/>
          <p:cNvSpPr/>
          <p:nvPr/>
        </p:nvSpPr>
        <p:spPr>
          <a:xfrm>
            <a:off x="808650" y="3333900"/>
            <a:ext cx="190200" cy="190200"/>
          </a:xfrm>
          <a:prstGeom prst="ellipse">
            <a:avLst/>
          </a:prstGeom>
          <a:solidFill>
            <a:srgbClr val="39C0BA"/>
          </a:solidFill>
          <a:ln w="9525" cap="flat" cmpd="sng">
            <a:solidFill>
              <a:srgbClr val="2E30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2E303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65475" y="665975"/>
            <a:ext cx="68580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65498" y="1600200"/>
            <a:ext cx="6858000" cy="49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Quicksand"/>
              <a:buChar char="◦"/>
              <a:defRPr sz="30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Quicksand"/>
              <a:buChar char="▫"/>
              <a:defRPr sz="24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Quicksand"/>
              <a:buChar char="■"/>
              <a:defRPr sz="24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●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○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■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●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○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Quicksand"/>
              <a:buChar char="■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7" r:id="rId4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MpKLZAEasY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319175" y="2876425"/>
            <a:ext cx="6680400" cy="15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IMPLEMENTAÇÃO</a:t>
            </a:r>
            <a:br>
              <a:rPr lang="en" dirty="0" smtClean="0"/>
            </a:br>
            <a:r>
              <a:rPr lang="en" sz="5400" dirty="0" smtClean="0"/>
              <a:t>Currículo da Cidade</a:t>
            </a:r>
            <a:br>
              <a:rPr lang="en" sz="5400" dirty="0" smtClean="0"/>
            </a:br>
            <a:r>
              <a:rPr lang="pt-BR" sz="5400" dirty="0" smtClean="0"/>
              <a:t>Arte</a:t>
            </a:r>
            <a:r>
              <a:rPr lang="en" sz="5400" dirty="0" smtClean="0"/>
              <a:t/>
            </a:r>
            <a:br>
              <a:rPr lang="en" sz="5400" dirty="0" smtClean="0"/>
            </a:br>
            <a:r>
              <a:rPr lang="en" sz="5400" dirty="0" smtClean="0"/>
              <a:t>1º encontro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81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1367644" y="5085184"/>
            <a:ext cx="7236804" cy="10808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2500" dirty="0"/>
              <a:t>Pensamento </a:t>
            </a:r>
            <a:r>
              <a:rPr lang="pt-BR" sz="2500" dirty="0" smtClean="0"/>
              <a:t>contemporâneo</a:t>
            </a:r>
            <a:br>
              <a:rPr lang="pt-BR" sz="2500" dirty="0" smtClean="0"/>
            </a:br>
            <a:r>
              <a:rPr lang="pt-BR" sz="1500" dirty="0" smtClean="0"/>
              <a:t>O </a:t>
            </a:r>
            <a:r>
              <a:rPr lang="pt-BR" sz="1500" dirty="0"/>
              <a:t>pensamento contemporâneo envolve a diversidade, a multiplicidade, a simultaneidade, a incerteza, a experiência, o processo, o jogo e a negociação. Procura-se aproximar a educação da cultura e do universo acadêmico de forma atualizada, considerando a evolução do pensamento artístico desdobrado no fazer, na crítica, na pesquisa e na mediação cultural. </a:t>
            </a:r>
            <a:br>
              <a:rPr lang="pt-BR" sz="1500" dirty="0"/>
            </a:br>
            <a:endParaRPr sz="15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60" y="0"/>
            <a:ext cx="1615440" cy="1124744"/>
          </a:xfrm>
          <a:prstGeom prst="rect">
            <a:avLst/>
          </a:prstGeom>
        </p:spPr>
      </p:pic>
      <p:pic>
        <p:nvPicPr>
          <p:cNvPr id="8" name="Picture Placeholder 4" descr="scb_20131019_032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0" b="-6250"/>
          <a:stretch>
            <a:fillRect/>
          </a:stretch>
        </p:blipFill>
        <p:spPr>
          <a:xfrm>
            <a:off x="1547664" y="188640"/>
            <a:ext cx="5904656" cy="44284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25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165475" y="704546"/>
            <a:ext cx="6858000" cy="45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/>
              <a:t>Primeiro encontro - objetivos</a:t>
            </a:r>
            <a:endParaRPr sz="2400" b="1" dirty="0"/>
          </a:p>
        </p:txBody>
      </p:sp>
      <p:sp>
        <p:nvSpPr>
          <p:cNvPr id="67" name="Shape 67"/>
          <p:cNvSpPr txBox="1"/>
          <p:nvPr/>
        </p:nvSpPr>
        <p:spPr>
          <a:xfrm>
            <a:off x="1165474" y="2420888"/>
            <a:ext cx="7799014" cy="352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</a:rPr>
              <a:t>Refletir acerca do que o conceito de Arte em seu estado atual; </a:t>
            </a:r>
            <a:endParaRPr lang="pt-BR" sz="1600" b="1" dirty="0" smtClean="0">
              <a:solidFill>
                <a:schemeClr val="bg1"/>
              </a:solidFill>
            </a:endParaRPr>
          </a:p>
          <a:p>
            <a:pPr marL="285750" lvl="0" indent="-285750" algn="just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</a:rPr>
              <a:t>Investigar as conexões entre a escola e produção artística </a:t>
            </a:r>
            <a:r>
              <a:rPr lang="pt-BR" sz="1600" b="1" dirty="0" smtClean="0">
                <a:solidFill>
                  <a:schemeClr val="bg1"/>
                </a:solidFill>
              </a:rPr>
              <a:t>contemporânea;</a:t>
            </a:r>
          </a:p>
          <a:p>
            <a:pPr marL="285750" indent="-285750" algn="just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b="1" dirty="0" smtClean="0">
                <a:solidFill>
                  <a:schemeClr val="bg1"/>
                </a:solidFill>
              </a:rPr>
              <a:t>Conhecer </a:t>
            </a:r>
            <a:r>
              <a:rPr lang="pt-BR" sz="1600" b="1" dirty="0">
                <a:solidFill>
                  <a:schemeClr val="bg1"/>
                </a:solidFill>
              </a:rPr>
              <a:t>a matriz de saberes e seu papel na construção do Currículo de Arte</a:t>
            </a:r>
            <a:r>
              <a:rPr lang="pt-BR" sz="1600" b="1" dirty="0" smtClean="0">
                <a:solidFill>
                  <a:schemeClr val="bg1"/>
                </a:solidFill>
              </a:rPr>
              <a:t>;</a:t>
            </a:r>
            <a:r>
              <a:rPr lang="pt-BR" sz="1600" dirty="0"/>
              <a:t> </a:t>
            </a:r>
            <a:endParaRPr lang="pt-BR" sz="1600" dirty="0" smtClean="0"/>
          </a:p>
          <a:p>
            <a:pPr marL="285750" indent="-285750" algn="just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b="1" dirty="0" smtClean="0">
                <a:solidFill>
                  <a:schemeClr val="bg1"/>
                </a:solidFill>
              </a:rPr>
              <a:t>Investigar </a:t>
            </a:r>
            <a:r>
              <a:rPr lang="pt-BR" sz="1600" b="1" dirty="0">
                <a:solidFill>
                  <a:schemeClr val="bg1"/>
                </a:solidFill>
              </a:rPr>
              <a:t>a relação entre o pensamento acadêmico contemporâneo e o Currículo de Arte. </a:t>
            </a:r>
          </a:p>
          <a:p>
            <a:pPr marL="285750" lvl="0" indent="-285750" algn="just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sz="1600" b="1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60" y="0"/>
            <a:ext cx="1615440" cy="1124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83"/>
          <p:cNvSpPr txBox="1">
            <a:spLocks/>
          </p:cNvSpPr>
          <p:nvPr/>
        </p:nvSpPr>
        <p:spPr>
          <a:xfrm>
            <a:off x="1187624" y="260648"/>
            <a:ext cx="7416824" cy="1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ctr"/>
            <a:r>
              <a:rPr lang="pt-BR" sz="5400" b="1" dirty="0" smtClean="0">
                <a:solidFill>
                  <a:schemeClr val="bg1"/>
                </a:solidFill>
              </a:rPr>
              <a:t>Combinados</a:t>
            </a:r>
            <a:endParaRPr lang="en" sz="5400" b="1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737488"/>
            <a:ext cx="1615440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2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83"/>
          <p:cNvSpPr txBox="1">
            <a:spLocks/>
          </p:cNvSpPr>
          <p:nvPr/>
        </p:nvSpPr>
        <p:spPr>
          <a:xfrm>
            <a:off x="1187624" y="260648"/>
            <a:ext cx="7416824" cy="1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ts val="1800"/>
              <a:buFont typeface="Quicksand"/>
              <a:buNone/>
              <a:defRPr sz="18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ctr"/>
            <a:r>
              <a:rPr lang="en" sz="5400" b="1" dirty="0" smtClean="0">
                <a:solidFill>
                  <a:schemeClr val="bg1"/>
                </a:solidFill>
              </a:rPr>
              <a:t>Leitura pelo formador</a:t>
            </a:r>
            <a:endParaRPr lang="en" sz="5400" b="1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733256"/>
            <a:ext cx="1615440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60" y="0"/>
            <a:ext cx="1615440" cy="11247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15616" y="4447456"/>
            <a:ext cx="6984776" cy="709800"/>
          </a:xfrm>
        </p:spPr>
        <p:txBody>
          <a:bodyPr/>
          <a:lstStyle/>
          <a:p>
            <a:pPr algn="ctr"/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/>
              <a:t/>
            </a:r>
            <a:br>
              <a:rPr lang="pt-BR" sz="1200" dirty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/>
              <a:t/>
            </a:r>
            <a:br>
              <a:rPr lang="pt-BR" sz="1200" dirty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/>
              <a:t/>
            </a:r>
            <a:br>
              <a:rPr lang="pt-BR" sz="1200" dirty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3400" dirty="0" smtClean="0"/>
              <a:t>Grupo </a:t>
            </a:r>
            <a:r>
              <a:rPr lang="pt-BR" sz="3400" dirty="0"/>
              <a:t>não </a:t>
            </a:r>
            <a:r>
              <a:rPr lang="pt-BR" sz="3400" dirty="0" smtClean="0"/>
              <a:t>homogêneo</a:t>
            </a: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 smtClean="0">
                <a:solidFill>
                  <a:schemeClr val="bg1"/>
                </a:solidFill>
              </a:rPr>
              <a:t>Cada </a:t>
            </a:r>
            <a:r>
              <a:rPr lang="pt-BR" sz="2000" dirty="0">
                <a:solidFill>
                  <a:schemeClr val="bg1"/>
                </a:solidFill>
              </a:rPr>
              <a:t>formação, seja ela inicial, cursos livres, pós-graduação e ocupações na área, consolida um percurso singular de cada professor.</a:t>
            </a:r>
            <a:r>
              <a:rPr lang="pt-BR" sz="1200" dirty="0"/>
              <a:t/>
            </a:r>
            <a:br>
              <a:rPr lang="pt-BR" sz="1200" dirty="0"/>
            </a:br>
            <a:endParaRPr lang="pt-BR" sz="1200" dirty="0"/>
          </a:p>
        </p:txBody>
      </p:sp>
      <p:pic>
        <p:nvPicPr>
          <p:cNvPr id="6" name="Picture Placeholder 4" descr="The Turning Road, L'Estaq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52" b="-6952"/>
          <a:stretch>
            <a:fillRect/>
          </a:stretch>
        </p:blipFill>
        <p:spPr>
          <a:xfrm>
            <a:off x="1792288" y="332656"/>
            <a:ext cx="54864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2339752" y="403972"/>
            <a:ext cx="3960440" cy="7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dirty="0"/>
              <a:t>O que é Arte hoje?</a:t>
            </a:r>
            <a:endParaRPr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60" y="0"/>
            <a:ext cx="1615440" cy="1124744"/>
          </a:xfrm>
          <a:prstGeom prst="rect">
            <a:avLst/>
          </a:prstGeom>
        </p:spPr>
      </p:pic>
      <p:pic>
        <p:nvPicPr>
          <p:cNvPr id="5" name="Content Placeholder 3" descr="Mural-by-Natalia-Rak-6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8406" r="-88406"/>
          <a:stretch>
            <a:fillRect/>
          </a:stretch>
        </p:blipFill>
        <p:spPr>
          <a:xfrm>
            <a:off x="251520" y="1600200"/>
            <a:ext cx="843528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569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899592" y="403972"/>
            <a:ext cx="6264696" cy="10808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BR" dirty="0"/>
              <a:t>Como eu me relaciono com a multiplicidade cultural e artística?</a:t>
            </a:r>
            <a:endParaRPr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60" y="0"/>
            <a:ext cx="1615440" cy="1124744"/>
          </a:xfrm>
          <a:prstGeom prst="rect">
            <a:avLst/>
          </a:prstGeom>
        </p:spPr>
      </p:pic>
      <p:pic>
        <p:nvPicPr>
          <p:cNvPr id="6" name="Content Placeholder 4" descr="Pataxo_2417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24" r="-16924"/>
          <a:stretch>
            <a:fillRect/>
          </a:stretch>
        </p:blipFill>
        <p:spPr>
          <a:xfrm>
            <a:off x="1043608" y="1600200"/>
            <a:ext cx="4038600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5" descr="Ai-Weiwei-Dropping-a-Han-Dynasty-Urn-1995-Second-panel-of-the-triptyc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8" b="-458"/>
          <a:stretch>
            <a:fillRect/>
          </a:stretch>
        </p:blipFill>
        <p:spPr>
          <a:xfrm>
            <a:off x="5082208" y="1600199"/>
            <a:ext cx="337403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1619672" y="5157192"/>
            <a:ext cx="6264696" cy="10808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pt-BR" dirty="0" err="1"/>
              <a:t>MIn</a:t>
            </a:r>
            <a:r>
              <a:rPr lang="pt-BR" dirty="0"/>
              <a:t> </a:t>
            </a:r>
            <a:r>
              <a:rPr lang="pt-BR" dirty="0" err="1"/>
              <a:t>Bêriya</a:t>
            </a:r>
            <a:r>
              <a:rPr lang="pt-BR" dirty="0"/>
              <a:t> Te </a:t>
            </a:r>
            <a:r>
              <a:rPr lang="pt-BR" dirty="0" err="1"/>
              <a:t>Kiriye</a:t>
            </a:r>
            <a:r>
              <a:rPr lang="pt-BR" dirty="0"/>
              <a:t> / Grande </a:t>
            </a:r>
            <a:r>
              <a:rPr lang="pt-BR" dirty="0" smtClean="0"/>
              <a:t>Poder</a:t>
            </a:r>
            <a:r>
              <a:rPr lang="pt-BR" sz="1500" dirty="0" smtClean="0"/>
              <a:t/>
            </a:r>
            <a:br>
              <a:rPr lang="pt-BR" sz="1500" dirty="0" smtClean="0"/>
            </a:br>
            <a:r>
              <a:rPr lang="pt-BR" sz="1500" dirty="0" smtClean="0"/>
              <a:t/>
            </a:r>
            <a:br>
              <a:rPr lang="pt-BR" sz="1500" dirty="0" smtClean="0"/>
            </a:br>
            <a:r>
              <a:rPr lang="pt-BR" sz="1500" dirty="0">
                <a:solidFill>
                  <a:schemeClr val="bg1"/>
                </a:solidFill>
              </a:rPr>
              <a:t>Disponível em: </a:t>
            </a:r>
            <a:r>
              <a:rPr lang="pt-BR" sz="1500" dirty="0">
                <a:solidFill>
                  <a:schemeClr val="bg1"/>
                </a:solidFill>
                <a:hlinkClick r:id="rId3"/>
              </a:rPr>
              <a:t>https://www.youtube.com/watch?v=YMpKLZAEasY</a:t>
            </a:r>
            <a:r>
              <a:rPr lang="pt-BR" sz="1500" dirty="0"/>
              <a:t/>
            </a:r>
            <a:br>
              <a:rPr lang="pt-BR" sz="1500" dirty="0"/>
            </a:br>
            <a:endParaRPr sz="15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60" y="0"/>
            <a:ext cx="1615440" cy="112474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1979712" y="840831"/>
            <a:ext cx="5482885" cy="387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08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60" y="0"/>
            <a:ext cx="1615440" cy="112474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195736" y="56237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425664" y="526496"/>
            <a:ext cx="674673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dirty="0">
                <a:solidFill>
                  <a:schemeClr val="bg1"/>
                </a:solidFill>
                <a:latin typeface="Quicksand" panose="020B0604020202020204" charset="0"/>
              </a:rPr>
              <a:t>Matriz de </a:t>
            </a:r>
            <a:r>
              <a:rPr lang="pt-BR" sz="4500" dirty="0" smtClean="0">
                <a:solidFill>
                  <a:schemeClr val="bg1"/>
                </a:solidFill>
                <a:latin typeface="Quicksand" panose="020B0604020202020204" charset="0"/>
              </a:rPr>
              <a:t>Saberes</a:t>
            </a:r>
          </a:p>
          <a:p>
            <a:endParaRPr lang="pt-BR" sz="3000" dirty="0" smtClean="0">
              <a:solidFill>
                <a:schemeClr val="bg1"/>
              </a:solidFill>
              <a:latin typeface="Quicksand" panose="020B0604020202020204" charset="0"/>
            </a:endParaRPr>
          </a:p>
          <a:p>
            <a:endParaRPr lang="pt-BR" sz="2000" dirty="0" smtClean="0">
              <a:solidFill>
                <a:schemeClr val="bg1"/>
              </a:solidFill>
              <a:latin typeface="Quicksand" panose="020B0604020202020204" charset="0"/>
            </a:endParaRP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pt-BR" sz="2500" dirty="0">
                <a:solidFill>
                  <a:schemeClr val="bg1"/>
                </a:solidFill>
                <a:latin typeface="Quicksand" panose="020B0604020202020204" charset="0"/>
              </a:rPr>
              <a:t>Pensamento Científico, Crítico e </a:t>
            </a:r>
            <a:r>
              <a:rPr lang="pt-BR" sz="2500" dirty="0" smtClean="0">
                <a:solidFill>
                  <a:schemeClr val="bg1"/>
                </a:solidFill>
                <a:latin typeface="Quicksand" panose="020B0604020202020204" charset="0"/>
              </a:rPr>
              <a:t>Criativo;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pt-BR" sz="2500" dirty="0" smtClean="0">
                <a:solidFill>
                  <a:schemeClr val="bg1"/>
                </a:solidFill>
                <a:latin typeface="Quicksand" panose="020B0604020202020204" charset="0"/>
              </a:rPr>
              <a:t>Resolução </a:t>
            </a:r>
            <a:r>
              <a:rPr lang="pt-BR" sz="2500" dirty="0">
                <a:solidFill>
                  <a:schemeClr val="bg1"/>
                </a:solidFill>
                <a:latin typeface="Quicksand" panose="020B0604020202020204" charset="0"/>
              </a:rPr>
              <a:t>de </a:t>
            </a:r>
            <a:r>
              <a:rPr lang="pt-BR" sz="2500" dirty="0" smtClean="0">
                <a:solidFill>
                  <a:schemeClr val="bg1"/>
                </a:solidFill>
                <a:latin typeface="Quicksand" panose="020B0604020202020204" charset="0"/>
              </a:rPr>
              <a:t>Problemas;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pt-BR" sz="2500" dirty="0" smtClean="0">
                <a:solidFill>
                  <a:schemeClr val="bg1"/>
                </a:solidFill>
                <a:latin typeface="Quicksand" panose="020B0604020202020204" charset="0"/>
              </a:rPr>
              <a:t>Comunicação;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pt-BR" sz="2500" dirty="0" smtClean="0">
                <a:solidFill>
                  <a:schemeClr val="bg1"/>
                </a:solidFill>
                <a:latin typeface="Quicksand" panose="020B0604020202020204" charset="0"/>
              </a:rPr>
              <a:t>Autoconhecimento </a:t>
            </a:r>
            <a:r>
              <a:rPr lang="pt-BR" sz="2500" dirty="0">
                <a:solidFill>
                  <a:schemeClr val="bg1"/>
                </a:solidFill>
                <a:latin typeface="Quicksand" panose="020B0604020202020204" charset="0"/>
              </a:rPr>
              <a:t>e </a:t>
            </a:r>
            <a:r>
              <a:rPr lang="pt-BR" sz="2500" dirty="0" smtClean="0">
                <a:solidFill>
                  <a:schemeClr val="bg1"/>
                </a:solidFill>
                <a:latin typeface="Quicksand" panose="020B0604020202020204" charset="0"/>
              </a:rPr>
              <a:t>Autocuidado;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pt-BR" sz="2500" dirty="0" smtClean="0">
                <a:solidFill>
                  <a:schemeClr val="bg1"/>
                </a:solidFill>
                <a:latin typeface="Quicksand" panose="020B0604020202020204" charset="0"/>
              </a:rPr>
              <a:t>Autonomia </a:t>
            </a:r>
            <a:r>
              <a:rPr lang="pt-BR" sz="2500" dirty="0">
                <a:solidFill>
                  <a:schemeClr val="bg1"/>
                </a:solidFill>
                <a:latin typeface="Quicksand" panose="020B0604020202020204" charset="0"/>
              </a:rPr>
              <a:t>e </a:t>
            </a:r>
            <a:r>
              <a:rPr lang="pt-BR" sz="2500" dirty="0" smtClean="0">
                <a:solidFill>
                  <a:schemeClr val="bg1"/>
                </a:solidFill>
                <a:latin typeface="Quicksand" panose="020B0604020202020204" charset="0"/>
              </a:rPr>
              <a:t>Determinação;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pt-BR" sz="2500" dirty="0" smtClean="0">
                <a:solidFill>
                  <a:schemeClr val="bg1"/>
                </a:solidFill>
                <a:latin typeface="Quicksand" panose="020B0604020202020204" charset="0"/>
              </a:rPr>
              <a:t>Abertura </a:t>
            </a:r>
            <a:r>
              <a:rPr lang="pt-BR" sz="2500" dirty="0">
                <a:solidFill>
                  <a:schemeClr val="bg1"/>
                </a:solidFill>
                <a:latin typeface="Quicksand" panose="020B0604020202020204" charset="0"/>
              </a:rPr>
              <a:t>à </a:t>
            </a:r>
            <a:r>
              <a:rPr lang="pt-BR" sz="2500" dirty="0" smtClean="0">
                <a:solidFill>
                  <a:schemeClr val="bg1"/>
                </a:solidFill>
                <a:latin typeface="Quicksand" panose="020B0604020202020204" charset="0"/>
              </a:rPr>
              <a:t>Diversidade;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pt-BR" sz="2500" dirty="0" smtClean="0">
                <a:solidFill>
                  <a:schemeClr val="bg1"/>
                </a:solidFill>
                <a:latin typeface="Quicksand" panose="020B0604020202020204" charset="0"/>
              </a:rPr>
              <a:t>Responsabilidade </a:t>
            </a:r>
            <a:r>
              <a:rPr lang="pt-BR" sz="2500" dirty="0">
                <a:solidFill>
                  <a:schemeClr val="bg1"/>
                </a:solidFill>
                <a:latin typeface="Quicksand" panose="020B0604020202020204" charset="0"/>
              </a:rPr>
              <a:t>e </a:t>
            </a:r>
            <a:r>
              <a:rPr lang="pt-BR" sz="2500" dirty="0" smtClean="0">
                <a:solidFill>
                  <a:schemeClr val="bg1"/>
                </a:solidFill>
                <a:latin typeface="Quicksand" panose="020B0604020202020204" charset="0"/>
              </a:rPr>
              <a:t>Participação;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pt-BR" sz="2500" dirty="0" smtClean="0">
                <a:solidFill>
                  <a:schemeClr val="bg1"/>
                </a:solidFill>
                <a:latin typeface="Quicksand" panose="020B0604020202020204" charset="0"/>
              </a:rPr>
              <a:t>Empatia </a:t>
            </a:r>
            <a:r>
              <a:rPr lang="pt-BR" sz="2500" dirty="0">
                <a:solidFill>
                  <a:schemeClr val="bg1"/>
                </a:solidFill>
                <a:latin typeface="Quicksand" panose="020B0604020202020204" charset="0"/>
              </a:rPr>
              <a:t>e </a:t>
            </a:r>
            <a:r>
              <a:rPr lang="pt-BR" sz="2500" dirty="0" smtClean="0">
                <a:solidFill>
                  <a:schemeClr val="bg1"/>
                </a:solidFill>
                <a:latin typeface="Quicksand" panose="020B0604020202020204" charset="0"/>
              </a:rPr>
              <a:t>Colaboração;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pt-BR" sz="2500" dirty="0" smtClean="0">
                <a:solidFill>
                  <a:schemeClr val="bg1"/>
                </a:solidFill>
                <a:latin typeface="Quicksand" panose="020B0604020202020204" charset="0"/>
              </a:rPr>
              <a:t>Repertório </a:t>
            </a:r>
            <a:r>
              <a:rPr lang="pt-BR" sz="2500" dirty="0">
                <a:solidFill>
                  <a:schemeClr val="bg1"/>
                </a:solidFill>
                <a:latin typeface="Quicksand" panose="020B0604020202020204" charset="0"/>
              </a:rPr>
              <a:t>Cultural </a:t>
            </a:r>
          </a:p>
          <a:p>
            <a:endParaRPr lang="pt-BR" sz="2000" dirty="0">
              <a:solidFill>
                <a:schemeClr val="bg1"/>
              </a:solidFill>
              <a:latin typeface="Quicks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08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eano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126</Words>
  <Application>Microsoft Office PowerPoint</Application>
  <PresentationFormat>Apresentação na tela (4:3)</PresentationFormat>
  <Paragraphs>25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3" baseType="lpstr">
      <vt:lpstr>Arial</vt:lpstr>
      <vt:lpstr>Quicksand</vt:lpstr>
      <vt:lpstr>Eleanor template</vt:lpstr>
      <vt:lpstr>IMPLEMENTAÇÃO Currículo da Cidade Arte 1º encontro</vt:lpstr>
      <vt:lpstr>Primeiro encontro - objetivos</vt:lpstr>
      <vt:lpstr>Apresentação do PowerPoint</vt:lpstr>
      <vt:lpstr>Apresentação do PowerPoint</vt:lpstr>
      <vt:lpstr>       Grupo não homogêneo  Cada formação, seja ela inicial, cursos livres, pós-graduação e ocupações na área, consolida um percurso singular de cada professor. </vt:lpstr>
      <vt:lpstr>O que é Arte hoje?</vt:lpstr>
      <vt:lpstr>Como eu me relaciono com a multiplicidade cultural e artística?</vt:lpstr>
      <vt:lpstr>MIn Bêriya Te Kiriye / Grande Poder  Disponível em: https://www.youtube.com/watch?v=YMpKLZAEasY </vt:lpstr>
      <vt:lpstr>Apresentação do PowerPoint</vt:lpstr>
      <vt:lpstr>Pensamento contemporâneo O pensamento contemporâneo envolve a diversidade, a multiplicidade, a simultaneidade, a incerteza, a experiência, o processo, o jogo e a negociação. Procura-se aproximar a educação da cultura e do universo acadêmico de forma atualizada, considerando a evolução do pensamento artístico desdobrado no fazer, na crítica, na pesquisa e na mediação cultural.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7906706</dc:creator>
  <cp:lastModifiedBy>Felipe Costa</cp:lastModifiedBy>
  <cp:revision>34</cp:revision>
  <dcterms:modified xsi:type="dcterms:W3CDTF">2018-03-14T16:39:48Z</dcterms:modified>
</cp:coreProperties>
</file>