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285" r:id="rId4"/>
    <p:sldId id="284" r:id="rId5"/>
    <p:sldId id="259" r:id="rId6"/>
    <p:sldId id="295" r:id="rId7"/>
    <p:sldId id="296" r:id="rId8"/>
    <p:sldId id="297" r:id="rId9"/>
    <p:sldId id="299" r:id="rId10"/>
  </p:sldIdLst>
  <p:sldSz cx="9144000" cy="6858000" type="screen4x3"/>
  <p:notesSz cx="6858000" cy="9144000"/>
  <p:embeddedFontLst>
    <p:embeddedFont>
      <p:font typeface="Quicksand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F0B6AD1-5259-4B20-AA6A-57D2EC206128}">
  <a:tblStyle styleId="{DF0B6AD1-5259-4B20-AA6A-57D2EC2061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0042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cxnSp>
        <p:nvCxnSpPr>
          <p:cNvPr id="10" name="Shape 10"/>
          <p:cNvCxnSpPr>
            <a:stCxn id="11" idx="4"/>
          </p:cNvCxnSpPr>
          <p:nvPr/>
        </p:nvCxnSpPr>
        <p:spPr>
          <a:xfrm>
            <a:off x="903750" y="3563700"/>
            <a:ext cx="0" cy="32943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/>
          <p:nvPr/>
        </p:nvSpPr>
        <p:spPr>
          <a:xfrm>
            <a:off x="769050" y="3294300"/>
            <a:ext cx="269400" cy="2694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65475" y="1600200"/>
            <a:ext cx="3306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◦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71570" y="1600200"/>
            <a:ext cx="3306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◦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key color">
  <p:cSld name="BLANK_1">
    <p:bg>
      <p:bgPr>
        <a:solidFill>
          <a:srgbClr val="39C0B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Shape 56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2E30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7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331640" y="1916832"/>
            <a:ext cx="6680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IMPLEMENTAÇÃO</a:t>
            </a:r>
            <a:br>
              <a:rPr lang="en" dirty="0" smtClean="0"/>
            </a:br>
            <a:r>
              <a:rPr lang="en" sz="5400" dirty="0" smtClean="0"/>
              <a:t>Currículo da Cidade</a:t>
            </a:r>
            <a:br>
              <a:rPr lang="en" sz="5400" dirty="0" smtClean="0"/>
            </a:br>
            <a:r>
              <a:rPr lang="pt-BR" sz="5400" dirty="0" smtClean="0"/>
              <a:t>Arte</a:t>
            </a:r>
            <a:r>
              <a:rPr lang="en" sz="5400" dirty="0" smtClean="0"/>
              <a:t/>
            </a:r>
            <a:br>
              <a:rPr lang="en" sz="5400" dirty="0" smtClean="0"/>
            </a:br>
            <a:r>
              <a:rPr lang="en" sz="5400" dirty="0" smtClean="0"/>
              <a:t>2º </a:t>
            </a:r>
            <a:r>
              <a:rPr lang="en" sz="5400" dirty="0" smtClean="0"/>
              <a:t>encontro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1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65475" y="704546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Segundo encontro </a:t>
            </a:r>
            <a:r>
              <a:rPr lang="en" sz="2400" b="1" dirty="0" smtClean="0"/>
              <a:t>- objetivos</a:t>
            </a:r>
            <a:endParaRPr sz="2400" b="1" dirty="0"/>
          </a:p>
        </p:txBody>
      </p:sp>
      <p:sp>
        <p:nvSpPr>
          <p:cNvPr id="67" name="Shape 67"/>
          <p:cNvSpPr txBox="1"/>
          <p:nvPr/>
        </p:nvSpPr>
        <p:spPr>
          <a:xfrm>
            <a:off x="1165474" y="1772816"/>
            <a:ext cx="7799014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000" b="1" dirty="0"/>
              <a:t> </a:t>
            </a:r>
            <a:endParaRPr lang="pt-BR" sz="2000" dirty="0"/>
          </a:p>
          <a:p>
            <a:pPr marL="285750" lvl="0" indent="-285750">
              <a:buClr>
                <a:schemeClr val="bg1"/>
              </a:buClr>
              <a:buSzPct val="104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Conhecer os conceitos fundamentais do Currículo de </a:t>
            </a:r>
            <a:r>
              <a:rPr lang="pt-BR" sz="2000" b="1" dirty="0" smtClean="0">
                <a:solidFill>
                  <a:schemeClr val="bg1"/>
                </a:solidFill>
              </a:rPr>
              <a:t>Arte;</a:t>
            </a:r>
          </a:p>
          <a:p>
            <a:pPr marL="285750" lvl="0" indent="-285750">
              <a:buClr>
                <a:schemeClr val="bg1"/>
              </a:buClr>
              <a:buSzPct val="104000"/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SzPct val="104000"/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</a:rPr>
              <a:t>Experimentar </a:t>
            </a:r>
            <a:r>
              <a:rPr lang="pt-BR" sz="2000" b="1" dirty="0">
                <a:solidFill>
                  <a:schemeClr val="bg1"/>
                </a:solidFill>
              </a:rPr>
              <a:t>os conceitos curriculares como forma de olhar e pensar o ensino de </a:t>
            </a:r>
            <a:r>
              <a:rPr lang="pt-BR" sz="2000" b="1" dirty="0" smtClean="0">
                <a:solidFill>
                  <a:schemeClr val="bg1"/>
                </a:solidFill>
              </a:rPr>
              <a:t>Arte;</a:t>
            </a:r>
          </a:p>
          <a:p>
            <a:pPr marL="285750" lvl="0" indent="-285750">
              <a:buClr>
                <a:schemeClr val="bg1"/>
              </a:buClr>
              <a:buSzPct val="104000"/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SzPct val="104000"/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</a:rPr>
              <a:t>Identificar </a:t>
            </a:r>
            <a:r>
              <a:rPr lang="pt-BR" sz="2000" b="1" dirty="0">
                <a:solidFill>
                  <a:schemeClr val="bg1"/>
                </a:solidFill>
              </a:rPr>
              <a:t>nas práticas dos professores quais campos eles já trabalham.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3"/>
          <p:cNvSpPr txBox="1">
            <a:spLocks/>
          </p:cNvSpPr>
          <p:nvPr/>
        </p:nvSpPr>
        <p:spPr>
          <a:xfrm>
            <a:off x="1187624" y="260648"/>
            <a:ext cx="7416824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pt-BR" sz="5400" b="1" dirty="0" smtClean="0">
                <a:solidFill>
                  <a:schemeClr val="bg1"/>
                </a:solidFill>
              </a:rPr>
              <a:t>Combinados</a:t>
            </a:r>
            <a:endParaRPr lang="en" sz="5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737488"/>
            <a:ext cx="1615440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3"/>
          <p:cNvSpPr txBox="1">
            <a:spLocks/>
          </p:cNvSpPr>
          <p:nvPr/>
        </p:nvSpPr>
        <p:spPr>
          <a:xfrm>
            <a:off x="1187624" y="260648"/>
            <a:ext cx="7416824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" sz="5400" b="1" dirty="0" smtClean="0">
                <a:solidFill>
                  <a:schemeClr val="bg1"/>
                </a:solidFill>
              </a:rPr>
              <a:t>Leitura pelo formador</a:t>
            </a:r>
            <a:endParaRPr lang="en" sz="5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733256"/>
            <a:ext cx="1615440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06" y="0"/>
            <a:ext cx="1408594" cy="9807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490364"/>
            <a:ext cx="3014709" cy="1856312"/>
          </a:xfrm>
        </p:spPr>
        <p:txBody>
          <a:bodyPr/>
          <a:lstStyle/>
          <a:p>
            <a:pPr algn="ctr"/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3400" dirty="0" smtClean="0"/>
              <a:t>Campos Conceituais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1800" dirty="0" smtClean="0">
                <a:solidFill>
                  <a:schemeClr val="bg1"/>
                </a:solidFill>
              </a:rPr>
              <a:t>Linguagens Artísticas</a:t>
            </a:r>
            <a:br>
              <a:rPr lang="pt-BR" sz="1800" dirty="0" smtClean="0">
                <a:solidFill>
                  <a:schemeClr val="bg1"/>
                </a:solidFill>
              </a:rPr>
            </a:br>
            <a:r>
              <a:rPr lang="pt-BR" sz="1800" dirty="0" smtClean="0">
                <a:solidFill>
                  <a:schemeClr val="bg1"/>
                </a:solidFill>
              </a:rPr>
              <a:t>Processo de Criação</a:t>
            </a:r>
            <a:br>
              <a:rPr lang="pt-BR" sz="1800" dirty="0" smtClean="0">
                <a:solidFill>
                  <a:schemeClr val="bg1"/>
                </a:solidFill>
              </a:rPr>
            </a:br>
            <a:r>
              <a:rPr lang="pt-BR" sz="1800" dirty="0" smtClean="0">
                <a:solidFill>
                  <a:schemeClr val="bg1"/>
                </a:solidFill>
              </a:rPr>
              <a:t>Experiências artísticas e </a:t>
            </a:r>
            <a:r>
              <a:rPr lang="pt-BR" sz="1800" dirty="0" err="1" smtClean="0">
                <a:solidFill>
                  <a:schemeClr val="bg1"/>
                </a:solidFill>
              </a:rPr>
              <a:t>estésicas</a:t>
            </a:r>
            <a:r>
              <a:rPr lang="pt-BR" sz="1800" dirty="0" smtClean="0">
                <a:solidFill>
                  <a:schemeClr val="bg1"/>
                </a:solidFill>
              </a:rPr>
              <a:t/>
            </a:r>
            <a:br>
              <a:rPr lang="pt-BR" sz="1800" dirty="0" smtClean="0">
                <a:solidFill>
                  <a:schemeClr val="bg1"/>
                </a:solidFill>
              </a:rPr>
            </a:br>
            <a:r>
              <a:rPr lang="pt-BR" sz="1800" dirty="0" smtClean="0">
                <a:solidFill>
                  <a:schemeClr val="bg1"/>
                </a:solidFill>
              </a:rPr>
              <a:t>Saberes e fazeres culturais</a:t>
            </a:r>
            <a:endParaRPr lang="pt-B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19" y="620688"/>
            <a:ext cx="3472876" cy="21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adrão-2-helio-oiticica-_-inst-inhoti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57" y="3789040"/>
            <a:ext cx="4138836" cy="2896409"/>
          </a:xfrm>
          <a:prstGeom prst="rect">
            <a:avLst/>
          </a:prstGeom>
        </p:spPr>
      </p:pic>
      <p:pic>
        <p:nvPicPr>
          <p:cNvPr id="8" name="Picture 6" descr="ernesto-neto-anthropodino-1661298_0x74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96952"/>
            <a:ext cx="3422659" cy="2397976"/>
          </a:xfrm>
          <a:prstGeom prst="rect">
            <a:avLst/>
          </a:prstGeom>
        </p:spPr>
      </p:pic>
      <p:pic>
        <p:nvPicPr>
          <p:cNvPr id="9" name="Picture 7" descr="a casa é o corp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687587"/>
            <a:ext cx="2342539" cy="1133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2339752" y="403972"/>
            <a:ext cx="3960440" cy="7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 smtClean="0"/>
              <a:t>E a História da Arte?</a:t>
            </a:r>
            <a:endParaRPr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pic>
        <p:nvPicPr>
          <p:cNvPr id="6" name="Content Placeholder 3" descr="historia-da-ar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r="2307"/>
          <a:stretch>
            <a:fillRect/>
          </a:stretch>
        </p:blipFill>
        <p:spPr>
          <a:xfrm>
            <a:off x="1483712" y="1844824"/>
            <a:ext cx="7211144" cy="3965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6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pic>
        <p:nvPicPr>
          <p:cNvPr id="8" name="Picture 1" descr="Captura de Tela 2018-02-25 às 23.12.4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24340" r="21563" b="15312"/>
          <a:stretch/>
        </p:blipFill>
        <p:spPr>
          <a:xfrm>
            <a:off x="1403648" y="1340768"/>
            <a:ext cx="748883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47664" y="764704"/>
            <a:ext cx="6264696" cy="10808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000" dirty="0"/>
              <a:t>C</a:t>
            </a:r>
            <a:r>
              <a:rPr lang="pt-BR" sz="5000" dirty="0" smtClean="0"/>
              <a:t>onceitos</a:t>
            </a:r>
            <a:r>
              <a:rPr lang="pt-BR" sz="1500" dirty="0" smtClean="0"/>
              <a:t/>
            </a:r>
            <a:br>
              <a:rPr lang="pt-BR" sz="1500" dirty="0" smtClean="0"/>
            </a:br>
            <a:r>
              <a:rPr lang="pt-BR" sz="1500" dirty="0" smtClean="0"/>
              <a:t/>
            </a:r>
            <a:br>
              <a:rPr lang="pt-BR" sz="1500" dirty="0" smtClean="0"/>
            </a:br>
            <a:endParaRPr sz="15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sp>
        <p:nvSpPr>
          <p:cNvPr id="5" name="Shape 82"/>
          <p:cNvSpPr txBox="1">
            <a:spLocks/>
          </p:cNvSpPr>
          <p:nvPr/>
        </p:nvSpPr>
        <p:spPr>
          <a:xfrm>
            <a:off x="2117494" y="2348880"/>
            <a:ext cx="1584176" cy="108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Estado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Shape 82"/>
          <p:cNvSpPr txBox="1">
            <a:spLocks/>
          </p:cNvSpPr>
          <p:nvPr/>
        </p:nvSpPr>
        <p:spPr>
          <a:xfrm>
            <a:off x="5883776" y="2348880"/>
            <a:ext cx="2452504" cy="108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Plasticidade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345638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25" y="3328838"/>
            <a:ext cx="3387606" cy="262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0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66975" y="332656"/>
            <a:ext cx="6264696" cy="10808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000" dirty="0"/>
              <a:t>C</a:t>
            </a:r>
            <a:r>
              <a:rPr lang="pt-BR" sz="5000" dirty="0" smtClean="0"/>
              <a:t>onceitos</a:t>
            </a:r>
            <a:r>
              <a:rPr lang="pt-BR" sz="1500" dirty="0" smtClean="0"/>
              <a:t/>
            </a:r>
            <a:br>
              <a:rPr lang="pt-BR" sz="1500" dirty="0" smtClean="0"/>
            </a:br>
            <a:r>
              <a:rPr lang="pt-BR" sz="1500" dirty="0" smtClean="0"/>
              <a:t/>
            </a:r>
            <a:br>
              <a:rPr lang="pt-BR" sz="1500" dirty="0" smtClean="0"/>
            </a:br>
            <a:endParaRPr sz="15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sp>
        <p:nvSpPr>
          <p:cNvPr id="5" name="Shape 82"/>
          <p:cNvSpPr txBox="1">
            <a:spLocks/>
          </p:cNvSpPr>
          <p:nvPr/>
        </p:nvSpPr>
        <p:spPr>
          <a:xfrm>
            <a:off x="2116065" y="1603789"/>
            <a:ext cx="1584176" cy="108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pt-BR" dirty="0" err="1" smtClean="0">
                <a:solidFill>
                  <a:schemeClr val="bg1"/>
                </a:solidFill>
              </a:rPr>
              <a:t>Glocal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Shape 82"/>
          <p:cNvSpPr txBox="1">
            <a:spLocks/>
          </p:cNvSpPr>
          <p:nvPr/>
        </p:nvSpPr>
        <p:spPr>
          <a:xfrm>
            <a:off x="6016392" y="1630946"/>
            <a:ext cx="1512168" cy="108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3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Ênfase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3533"/>
            <a:ext cx="26479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76" y="2144195"/>
            <a:ext cx="31242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2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21</Words>
  <Application>Microsoft Office PowerPoint</Application>
  <PresentationFormat>Apresentação na tela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Quicksand</vt:lpstr>
      <vt:lpstr>Eleanor template</vt:lpstr>
      <vt:lpstr>IMPLEMENTAÇÃO Currículo da Cidade Arte 2º encontro</vt:lpstr>
      <vt:lpstr>Segundo encontro - objetivos</vt:lpstr>
      <vt:lpstr>Apresentação do PowerPoint</vt:lpstr>
      <vt:lpstr>Apresentação do PowerPoint</vt:lpstr>
      <vt:lpstr>     Campos Conceituais  Linguagens Artísticas Processo de Criação Experiências artísticas e estésicas Saberes e fazeres culturais</vt:lpstr>
      <vt:lpstr>E a História da Arte?</vt:lpstr>
      <vt:lpstr>Apresentação do PowerPoint</vt:lpstr>
      <vt:lpstr>Conceitos  </vt:lpstr>
      <vt:lpstr>Conceitos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7906706</dc:creator>
  <cp:lastModifiedBy>Daniella Rubio</cp:lastModifiedBy>
  <cp:revision>37</cp:revision>
  <dcterms:modified xsi:type="dcterms:W3CDTF">2018-04-04T15:11:24Z</dcterms:modified>
</cp:coreProperties>
</file>