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1"/>
  </p:notesMasterIdLst>
  <p:sldIdLst>
    <p:sldId id="256" r:id="rId2"/>
    <p:sldId id="257" r:id="rId3"/>
    <p:sldId id="285" r:id="rId4"/>
    <p:sldId id="284" r:id="rId5"/>
    <p:sldId id="259" r:id="rId6"/>
    <p:sldId id="295" r:id="rId7"/>
    <p:sldId id="296" r:id="rId8"/>
    <p:sldId id="297" r:id="rId9"/>
    <p:sldId id="298" r:id="rId10"/>
  </p:sldIdLst>
  <p:sldSz cx="9144000" cy="6858000" type="screen4x3"/>
  <p:notesSz cx="6858000" cy="9144000"/>
  <p:embeddedFontLst>
    <p:embeddedFont>
      <p:font typeface="Quicksand" panose="020B0604020202020204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F0B6AD1-5259-4B20-AA6A-57D2EC206128}">
  <a:tblStyle styleId="{DF0B6AD1-5259-4B20-AA6A-57D2EC2061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80042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319175" y="2876425"/>
            <a:ext cx="66804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cxnSp>
        <p:nvCxnSpPr>
          <p:cNvPr id="10" name="Shape 10"/>
          <p:cNvCxnSpPr>
            <a:stCxn id="11" idx="4"/>
          </p:cNvCxnSpPr>
          <p:nvPr/>
        </p:nvCxnSpPr>
        <p:spPr>
          <a:xfrm>
            <a:off x="903750" y="3563700"/>
            <a:ext cx="0" cy="32943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/>
          <p:nvPr/>
        </p:nvSpPr>
        <p:spPr>
          <a:xfrm>
            <a:off x="769050" y="3294300"/>
            <a:ext cx="269400" cy="2694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530175" y="3077050"/>
            <a:ext cx="6767100" cy="7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530175" y="3710550"/>
            <a:ext cx="6927900" cy="470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15" name="Shape 15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Shape 16"/>
          <p:cNvSpPr/>
          <p:nvPr/>
        </p:nvSpPr>
        <p:spPr>
          <a:xfrm>
            <a:off x="493600" y="3018850"/>
            <a:ext cx="820200" cy="8202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165475" y="1600200"/>
            <a:ext cx="33069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◦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71570" y="1600200"/>
            <a:ext cx="33069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◦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cxnSp>
        <p:nvCxnSpPr>
          <p:cNvPr id="32" name="Shape 32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Shape 33"/>
          <p:cNvSpPr/>
          <p:nvPr/>
        </p:nvSpPr>
        <p:spPr>
          <a:xfrm>
            <a:off x="808725" y="800750"/>
            <a:ext cx="190200" cy="1902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769050" y="1861900"/>
            <a:ext cx="269400" cy="2694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key color">
  <p:cSld name="BLANK_1">
    <p:bg>
      <p:bgPr>
        <a:solidFill>
          <a:srgbClr val="39C0BA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hape 55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Shape 56"/>
          <p:cNvSpPr/>
          <p:nvPr/>
        </p:nvSpPr>
        <p:spPr>
          <a:xfrm>
            <a:off x="808650" y="3333900"/>
            <a:ext cx="190200" cy="190200"/>
          </a:xfrm>
          <a:prstGeom prst="ellipse">
            <a:avLst/>
          </a:prstGeom>
          <a:solidFill>
            <a:srgbClr val="39C0BA"/>
          </a:solidFill>
          <a:ln w="9525" cap="flat" cmpd="sng">
            <a:solidFill>
              <a:srgbClr val="2E30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2E303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65498" y="1600200"/>
            <a:ext cx="68580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Quicksand"/>
              <a:buChar char="◦"/>
              <a:defRPr sz="30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▫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■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7" r:id="rId4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1331640" y="1988840"/>
            <a:ext cx="66804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IMPLEMENTAÇÃO</a:t>
            </a:r>
            <a:br>
              <a:rPr lang="en" dirty="0" smtClean="0"/>
            </a:br>
            <a:r>
              <a:rPr lang="en" sz="5400" dirty="0" smtClean="0"/>
              <a:t>Currículo da Cidade</a:t>
            </a:r>
            <a:br>
              <a:rPr lang="en" sz="5400" dirty="0" smtClean="0"/>
            </a:br>
            <a:r>
              <a:rPr lang="pt-BR" sz="5400" dirty="0" smtClean="0"/>
              <a:t>Arte</a:t>
            </a:r>
            <a:r>
              <a:rPr lang="en" sz="5400" dirty="0" smtClean="0"/>
              <a:t/>
            </a:r>
            <a:br>
              <a:rPr lang="en" sz="5400" dirty="0" smtClean="0"/>
            </a:br>
            <a:r>
              <a:rPr lang="en" sz="5400" dirty="0" smtClean="0"/>
              <a:t>5º encontro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81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165475" y="704546"/>
            <a:ext cx="6858000" cy="45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/>
              <a:t>Quinto encontro - objetivos</a:t>
            </a:r>
            <a:endParaRPr sz="2400" b="1" dirty="0"/>
          </a:p>
        </p:txBody>
      </p:sp>
      <p:sp>
        <p:nvSpPr>
          <p:cNvPr id="67" name="Shape 67"/>
          <p:cNvSpPr txBox="1"/>
          <p:nvPr/>
        </p:nvSpPr>
        <p:spPr>
          <a:xfrm>
            <a:off x="1043608" y="2132856"/>
            <a:ext cx="7799014" cy="3528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bg1"/>
                </a:solidFill>
              </a:rPr>
              <a:t>Discutir os diferentes percursos de aprendizagem </a:t>
            </a:r>
            <a:r>
              <a:rPr lang="pt-BR" sz="1800" b="1" dirty="0" smtClean="0">
                <a:solidFill>
                  <a:schemeClr val="bg1"/>
                </a:solidFill>
              </a:rPr>
              <a:t>criados;</a:t>
            </a:r>
          </a:p>
          <a:p>
            <a:pPr marL="285750" lvl="0" indent="-28575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endParaRPr lang="pt-BR" sz="1800" b="1" dirty="0">
              <a:solidFill>
                <a:schemeClr val="bg1"/>
              </a:solidFill>
            </a:endParaRPr>
          </a:p>
          <a:p>
            <a:pPr marL="285750" lvl="0" indent="-28575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endParaRPr lang="pt-BR" sz="1800" b="1" dirty="0" smtClean="0">
              <a:solidFill>
                <a:schemeClr val="bg1"/>
              </a:solidFill>
            </a:endParaRPr>
          </a:p>
          <a:p>
            <a:pPr marL="285750" lvl="0" indent="-28575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1800" b="1" dirty="0" smtClean="0">
                <a:solidFill>
                  <a:schemeClr val="bg1"/>
                </a:solidFill>
              </a:rPr>
              <a:t>Reconhecer </a:t>
            </a:r>
            <a:r>
              <a:rPr lang="pt-BR" sz="1800" b="1" dirty="0">
                <a:solidFill>
                  <a:schemeClr val="bg1"/>
                </a:solidFill>
              </a:rPr>
              <a:t>os conceitos estruturais e os objetivos de aprendizagem e desenvolvimento nos percursos de aprendizagem </a:t>
            </a:r>
            <a:r>
              <a:rPr lang="pt-BR" sz="1800" b="1" dirty="0" smtClean="0">
                <a:solidFill>
                  <a:schemeClr val="bg1"/>
                </a:solidFill>
              </a:rPr>
              <a:t>criados;</a:t>
            </a:r>
          </a:p>
          <a:p>
            <a:pPr marL="285750" lvl="0" indent="-28575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endParaRPr lang="pt-BR" sz="1800" b="1" dirty="0">
              <a:solidFill>
                <a:schemeClr val="bg1"/>
              </a:solidFill>
            </a:endParaRPr>
          </a:p>
          <a:p>
            <a:pPr marL="285750" lvl="0" indent="-28575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endParaRPr lang="pt-BR" sz="1800" b="1" dirty="0" smtClean="0">
              <a:solidFill>
                <a:schemeClr val="bg1"/>
              </a:solidFill>
            </a:endParaRPr>
          </a:p>
          <a:p>
            <a:pPr marL="285750" lvl="0" indent="-28575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1800" b="1" dirty="0" smtClean="0">
                <a:solidFill>
                  <a:schemeClr val="bg1"/>
                </a:solidFill>
              </a:rPr>
              <a:t>Avaliar </a:t>
            </a:r>
            <a:r>
              <a:rPr lang="pt-BR" sz="1800" b="1" dirty="0">
                <a:solidFill>
                  <a:schemeClr val="bg1"/>
                </a:solidFill>
              </a:rPr>
              <a:t>o processo de aprendizagem nos 5 encontros. </a:t>
            </a:r>
          </a:p>
          <a:p>
            <a:pPr lvl="0" algn="just">
              <a:lnSpc>
                <a:spcPct val="150000"/>
              </a:lnSpc>
              <a:buClr>
                <a:schemeClr val="bg1"/>
              </a:buClr>
            </a:pPr>
            <a:endParaRPr lang="pt-BR" sz="1600" b="1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0" y="0"/>
            <a:ext cx="1615440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83"/>
          <p:cNvSpPr txBox="1">
            <a:spLocks/>
          </p:cNvSpPr>
          <p:nvPr/>
        </p:nvSpPr>
        <p:spPr>
          <a:xfrm>
            <a:off x="1187624" y="260648"/>
            <a:ext cx="7416824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ctr"/>
            <a:r>
              <a:rPr lang="pt-BR" sz="5400" b="1" dirty="0" smtClean="0">
                <a:solidFill>
                  <a:schemeClr val="bg1"/>
                </a:solidFill>
              </a:rPr>
              <a:t>Combinados</a:t>
            </a:r>
            <a:endParaRPr lang="en" sz="54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737488"/>
            <a:ext cx="1615440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2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83"/>
          <p:cNvSpPr txBox="1">
            <a:spLocks/>
          </p:cNvSpPr>
          <p:nvPr/>
        </p:nvSpPr>
        <p:spPr>
          <a:xfrm>
            <a:off x="1187624" y="260648"/>
            <a:ext cx="7416824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ctr"/>
            <a:r>
              <a:rPr lang="en" sz="5400" b="1" dirty="0" smtClean="0">
                <a:solidFill>
                  <a:schemeClr val="bg1"/>
                </a:solidFill>
              </a:rPr>
              <a:t>Leitura pelo formador</a:t>
            </a:r>
            <a:endParaRPr lang="en" sz="54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733256"/>
            <a:ext cx="1615440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0" y="0"/>
            <a:ext cx="1615440" cy="1124744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547664" y="116632"/>
            <a:ext cx="5832648" cy="792088"/>
          </a:xfrm>
        </p:spPr>
        <p:txBody>
          <a:bodyPr/>
          <a:lstStyle/>
          <a:p>
            <a:pPr algn="ctr"/>
            <a:r>
              <a:rPr lang="pt-BR" sz="1200" b="1" dirty="0" smtClean="0"/>
              <a:t/>
            </a:r>
            <a:br>
              <a:rPr lang="pt-BR" sz="1200" b="1" dirty="0" smtClean="0"/>
            </a:br>
            <a:r>
              <a:rPr lang="pt-BR" sz="1200" b="1" dirty="0"/>
              <a:t/>
            </a:r>
            <a:br>
              <a:rPr lang="pt-BR" sz="1200" b="1" dirty="0"/>
            </a:br>
            <a:r>
              <a:rPr lang="pt-BR" sz="1200" b="1" dirty="0" smtClean="0"/>
              <a:t/>
            </a:r>
            <a:br>
              <a:rPr lang="pt-BR" sz="1200" b="1" dirty="0" smtClean="0"/>
            </a:br>
            <a:r>
              <a:rPr lang="pt-BR" sz="1200" b="1" dirty="0"/>
              <a:t/>
            </a:r>
            <a:br>
              <a:rPr lang="pt-BR" sz="1200" b="1" dirty="0"/>
            </a:br>
            <a:r>
              <a:rPr lang="pt-BR" sz="1200" b="1" dirty="0" smtClean="0"/>
              <a:t/>
            </a:r>
            <a:br>
              <a:rPr lang="pt-BR" sz="1200" b="1" dirty="0" smtClean="0"/>
            </a:br>
            <a:r>
              <a:rPr lang="pt-BR" sz="3400" b="1" dirty="0" smtClean="0"/>
              <a:t>Timbres</a:t>
            </a: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/>
              <a:t/>
            </a:r>
            <a:br>
              <a:rPr lang="pt-BR" sz="2000" b="1" dirty="0"/>
            </a:br>
            <a:endParaRPr lang="pt-BR" sz="1800" b="1" dirty="0"/>
          </a:p>
        </p:txBody>
      </p:sp>
      <p:pic>
        <p:nvPicPr>
          <p:cNvPr id="5" name="Content Placeholder 3" descr="instrumentos_indi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16" r="-4216"/>
          <a:stretch>
            <a:fillRect/>
          </a:stretch>
        </p:blipFill>
        <p:spPr>
          <a:xfrm>
            <a:off x="1259632" y="1628800"/>
            <a:ext cx="7653865" cy="4209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3707904" y="1143723"/>
            <a:ext cx="2304256" cy="7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defTabSz="457200">
              <a:spcBef>
                <a:spcPct val="20000"/>
              </a:spcBef>
            </a:pPr>
            <a:r>
              <a:rPr lang="pt-BR" sz="4000" dirty="0" smtClean="0">
                <a:latin typeface="Quicksand" panose="020B0604020202020204" charset="0"/>
                <a:ea typeface="+mn-ea"/>
                <a:cs typeface="+mn-cs"/>
              </a:rPr>
              <a:t/>
            </a:r>
            <a:br>
              <a:rPr lang="pt-BR" sz="4000" dirty="0" smtClean="0">
                <a:latin typeface="Quicksand" panose="020B0604020202020204" charset="0"/>
                <a:ea typeface="+mn-ea"/>
                <a:cs typeface="+mn-cs"/>
              </a:rPr>
            </a:br>
            <a:r>
              <a:rPr lang="pt-BR" sz="4000" dirty="0" smtClean="0">
                <a:latin typeface="Quicksand" panose="020B0604020202020204" charset="0"/>
                <a:ea typeface="+mn-ea"/>
                <a:cs typeface="+mn-cs"/>
              </a:rPr>
              <a:t>Desafios</a:t>
            </a:r>
            <a:r>
              <a:rPr lang="pt-BR" sz="4000" kern="1200" dirty="0">
                <a:solidFill>
                  <a:prstClr val="black"/>
                </a:solidFill>
                <a:latin typeface="Quicksand" panose="020B0604020202020204" charset="0"/>
                <a:ea typeface="+mn-ea"/>
                <a:cs typeface="+mn-cs"/>
              </a:rPr>
              <a:t/>
            </a:r>
            <a:br>
              <a:rPr lang="pt-BR" sz="4000" kern="1200" dirty="0">
                <a:solidFill>
                  <a:prstClr val="black"/>
                </a:solidFill>
                <a:latin typeface="Quicksand" panose="020B0604020202020204" charset="0"/>
                <a:ea typeface="+mn-ea"/>
                <a:cs typeface="+mn-cs"/>
              </a:rPr>
            </a:br>
            <a:r>
              <a:rPr lang="pt-BR" sz="4000" dirty="0" smtClean="0">
                <a:latin typeface="Quicksand" panose="020B0604020202020204" charset="0"/>
              </a:rPr>
              <a:t/>
            </a:r>
            <a:br>
              <a:rPr lang="pt-BR" sz="4000" dirty="0" smtClean="0">
                <a:latin typeface="Quicksand" panose="020B0604020202020204" charset="0"/>
              </a:rPr>
            </a:br>
            <a:endParaRPr sz="4000" dirty="0">
              <a:latin typeface="Quicksand" panose="020B060402020202020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0" y="18979"/>
            <a:ext cx="1615440" cy="1124744"/>
          </a:xfrm>
          <a:prstGeom prst="rect">
            <a:avLst/>
          </a:prstGeom>
        </p:spPr>
      </p:pic>
      <p:pic>
        <p:nvPicPr>
          <p:cNvPr id="6" name="Content Placeholder 4" descr="hist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36" r="-6236"/>
          <a:stretch>
            <a:fillRect/>
          </a:stretch>
        </p:blipFill>
        <p:spPr>
          <a:xfrm>
            <a:off x="935088" y="1600200"/>
            <a:ext cx="8208912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69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899592" y="403972"/>
            <a:ext cx="6264696" cy="10808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b="1" dirty="0" smtClean="0"/>
              <a:t>Outras possibilidades</a:t>
            </a:r>
            <a:endParaRPr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0" y="0"/>
            <a:ext cx="1615440" cy="1124744"/>
          </a:xfrm>
          <a:prstGeom prst="rect">
            <a:avLst/>
          </a:prstGeom>
        </p:spPr>
      </p:pic>
      <p:pic>
        <p:nvPicPr>
          <p:cNvPr id="6" name="Content Placeholder 3" descr="15_svayambh_2007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08" r="-17008"/>
          <a:stretch>
            <a:fillRect/>
          </a:stretch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29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963609" y="1484784"/>
            <a:ext cx="5472608" cy="10808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/>
            <a:r>
              <a:rPr lang="pt-BR" sz="2500" b="1" dirty="0" smtClean="0"/>
              <a:t>O currículo de Arte nos percursos de aprendizagem</a:t>
            </a:r>
            <a:br>
              <a:rPr lang="pt-BR" sz="2500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1800" b="1" dirty="0">
                <a:solidFill>
                  <a:schemeClr val="bg1"/>
                </a:solidFill>
              </a:rPr>
              <a:t>Campos </a:t>
            </a:r>
            <a:r>
              <a:rPr lang="pt-BR" sz="1800" b="1" dirty="0" smtClean="0">
                <a:solidFill>
                  <a:schemeClr val="bg1"/>
                </a:solidFill>
              </a:rPr>
              <a:t>Conceituais</a:t>
            </a:r>
            <a:br>
              <a:rPr lang="pt-BR" sz="1800" b="1" dirty="0" smtClean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bg1"/>
                </a:solidFill>
              </a:rPr>
              <a:t/>
            </a:r>
            <a:br>
              <a:rPr lang="pt-BR" sz="1800" b="1" dirty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bg1"/>
                </a:solidFill>
              </a:rPr>
              <a:t>Linguagens </a:t>
            </a:r>
            <a:r>
              <a:rPr lang="pt-BR" sz="1800" b="1" dirty="0" smtClean="0">
                <a:solidFill>
                  <a:schemeClr val="bg1"/>
                </a:solidFill>
              </a:rPr>
              <a:t>artísticas</a:t>
            </a:r>
            <a:br>
              <a:rPr lang="pt-BR" sz="1800" b="1" dirty="0" smtClean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bg1"/>
                </a:solidFill>
              </a:rPr>
              <a:t/>
            </a:r>
            <a:br>
              <a:rPr lang="pt-BR" sz="1800" b="1" dirty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bg1"/>
                </a:solidFill>
              </a:rPr>
              <a:t>Referenciais </a:t>
            </a:r>
            <a:r>
              <a:rPr lang="pt-BR" sz="1800" b="1" dirty="0" smtClean="0">
                <a:solidFill>
                  <a:schemeClr val="bg1"/>
                </a:solidFill>
              </a:rPr>
              <a:t>estéticos</a:t>
            </a:r>
            <a:br>
              <a:rPr lang="pt-BR" sz="1800" b="1" dirty="0" smtClean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bg1"/>
                </a:solidFill>
              </a:rPr>
              <a:t/>
            </a:r>
            <a:br>
              <a:rPr lang="pt-BR" sz="1800" b="1" dirty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bg1"/>
                </a:solidFill>
              </a:rPr>
              <a:t>Muitas linguagens</a:t>
            </a:r>
            <a:r>
              <a:rPr lang="pt-BR" dirty="0"/>
              <a:t/>
            </a:r>
            <a:br>
              <a:rPr lang="pt-BR" dirty="0"/>
            </a:br>
            <a:endParaRPr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0" y="0"/>
            <a:ext cx="1615440" cy="11247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276872"/>
            <a:ext cx="5168597" cy="40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68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1360163" y="5589240"/>
            <a:ext cx="6797187" cy="10808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t-BR" b="1" dirty="0" smtClean="0"/>
              <a:t>Avaliação</a:t>
            </a:r>
            <a:r>
              <a:rPr lang="pt-BR" sz="1600" b="1" dirty="0" smtClean="0"/>
              <a:t/>
            </a:r>
            <a:br>
              <a:rPr lang="pt-BR" sz="1600" b="1" dirty="0" smtClean="0"/>
            </a:br>
            <a:r>
              <a:rPr lang="pt-BR" sz="1600" b="1" dirty="0" smtClean="0"/>
              <a:t/>
            </a:r>
            <a:br>
              <a:rPr lang="pt-BR" sz="1600" b="1" dirty="0" smtClean="0"/>
            </a:br>
            <a:r>
              <a:rPr lang="pt-BR" sz="1600" b="1" dirty="0">
                <a:solidFill>
                  <a:schemeClr val="bg1"/>
                </a:solidFill>
              </a:rPr>
              <a:t>Como foi o processo?</a:t>
            </a:r>
            <a:br>
              <a:rPr lang="pt-BR" sz="1600" b="1" dirty="0">
                <a:solidFill>
                  <a:schemeClr val="bg1"/>
                </a:solidFill>
              </a:rPr>
            </a:br>
            <a:r>
              <a:rPr lang="pt-BR" sz="1600" b="1" dirty="0">
                <a:solidFill>
                  <a:schemeClr val="bg1"/>
                </a:solidFill>
              </a:rPr>
              <a:t>O que pode ser incrementado ou melhorado no percurso?</a:t>
            </a:r>
            <a:br>
              <a:rPr lang="pt-BR" sz="1600" b="1" dirty="0">
                <a:solidFill>
                  <a:schemeClr val="bg1"/>
                </a:solidFill>
              </a:rPr>
            </a:br>
            <a:r>
              <a:rPr lang="pt-BR" sz="1600" b="1" dirty="0">
                <a:solidFill>
                  <a:schemeClr val="bg1"/>
                </a:solidFill>
              </a:rPr>
              <a:t>O que espera-se que seja contemplado no próximo encontro de formação?</a:t>
            </a: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/>
              <a:t/>
            </a:r>
            <a:br>
              <a:rPr lang="pt-BR" sz="1600" dirty="0"/>
            </a:br>
            <a:endParaRPr sz="16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0" y="0"/>
            <a:ext cx="1615440" cy="1124744"/>
          </a:xfrm>
          <a:prstGeom prst="rect">
            <a:avLst/>
          </a:prstGeom>
        </p:spPr>
      </p:pic>
      <p:pic>
        <p:nvPicPr>
          <p:cNvPr id="5" name="Picture Placeholder 4" descr="447032231_1280x72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7" b="-727"/>
          <a:stretch>
            <a:fillRect/>
          </a:stretch>
        </p:blipFill>
        <p:spPr>
          <a:xfrm>
            <a:off x="1331640" y="1268760"/>
            <a:ext cx="6813757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369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ano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54</Words>
  <Application>Microsoft Office PowerPoint</Application>
  <PresentationFormat>Apresentação na tela (4:3)</PresentationFormat>
  <Paragraphs>16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Arial</vt:lpstr>
      <vt:lpstr>Quicksand</vt:lpstr>
      <vt:lpstr>Eleanor template</vt:lpstr>
      <vt:lpstr>IMPLEMENTAÇÃO Currículo da Cidade Arte 5º encontro</vt:lpstr>
      <vt:lpstr>Quinto encontro - objetivos</vt:lpstr>
      <vt:lpstr>Apresentação do PowerPoint</vt:lpstr>
      <vt:lpstr>Apresentação do PowerPoint</vt:lpstr>
      <vt:lpstr>     Timbres  </vt:lpstr>
      <vt:lpstr> Desafios  </vt:lpstr>
      <vt:lpstr>Outras possibilidades</vt:lpstr>
      <vt:lpstr>O currículo de Arte nos percursos de aprendizagem  Campos Conceituais  Linguagens artísticas  Referenciais estéticos  Muitas linguagens </vt:lpstr>
      <vt:lpstr>Avaliação  Como foi o processo? O que pode ser incrementado ou melhorado no percurso? O que espera-se que seja contemplado no próximo encontro de formação?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7906706</dc:creator>
  <cp:lastModifiedBy>Daniella Rubio</cp:lastModifiedBy>
  <cp:revision>55</cp:revision>
  <dcterms:modified xsi:type="dcterms:W3CDTF">2018-04-05T12:32:35Z</dcterms:modified>
</cp:coreProperties>
</file>