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24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76" r:id="rId22"/>
    <p:sldId id="27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Quicksand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552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378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30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047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479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002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37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00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36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76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4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75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13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17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cxnSp>
        <p:nvCxnSpPr>
          <p:cNvPr id="10" name="Shape 10"/>
          <p:cNvCxnSpPr>
            <a:stCxn id="11" idx="4"/>
          </p:cNvCxnSpPr>
          <p:nvPr/>
        </p:nvCxnSpPr>
        <p:spPr>
          <a:xfrm>
            <a:off x="903750" y="3563700"/>
            <a:ext cx="0" cy="32943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11"/>
          <p:cNvSpPr/>
          <p:nvPr/>
        </p:nvSpPr>
        <p:spPr>
          <a:xfrm>
            <a:off x="769050" y="3294300"/>
            <a:ext cx="269400" cy="2694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165475" y="1600200"/>
            <a:ext cx="33069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◦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▫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■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●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○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■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●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○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■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4671570" y="1600200"/>
            <a:ext cx="33069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◦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▫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■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●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○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■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●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○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Quicksand"/>
              <a:buChar char="■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Shape 17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2E30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331640" y="2060848"/>
            <a:ext cx="6468302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</a:pPr>
            <a:r>
              <a:rPr lang="en" sz="6000" b="0" i="0" u="none" strike="noStrike" cap="none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IMPLEMENTAÇÃO</a:t>
            </a:r>
            <a:br>
              <a:rPr lang="en" sz="6000" b="0" i="0" u="none" strike="noStrike" cap="none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5400" b="0" i="0" u="none" strike="noStrike" cap="none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Currículo da Cidade</a:t>
            </a:r>
            <a:br>
              <a:rPr lang="en" sz="5400" b="0" i="0" u="none" strike="noStrike" cap="none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5400" b="0" i="0" u="none" strike="noStrike" cap="none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Língua Inglesa</a:t>
            </a:r>
            <a:br>
              <a:rPr lang="en" sz="5400" b="0" i="0" u="none" strike="noStrike" cap="none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5400" b="0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4º </a:t>
            </a:r>
            <a:r>
              <a:rPr lang="en" sz="5400" b="0" i="0" u="none" strike="noStrike" cap="none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encontro</a:t>
            </a:r>
            <a:endParaRPr sz="6000" b="0" i="0" u="none" strike="noStrike" cap="none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</a:pPr>
            <a:r>
              <a:rPr lang="pt-BR" sz="2400" b="1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RIDDLE #04</a:t>
            </a:r>
            <a:endParaRPr sz="2400" b="1" i="0" u="none" strike="noStrike" cap="none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827584" y="1124744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i="1" dirty="0" smtClean="0">
                <a:solidFill>
                  <a:schemeClr val="bg1"/>
                </a:solidFill>
              </a:rPr>
              <a:t>A4: </a:t>
            </a:r>
            <a:r>
              <a:rPr lang="en-US" sz="3600" i="1" dirty="0">
                <a:solidFill>
                  <a:schemeClr val="bg1"/>
                </a:solidFill>
              </a:rPr>
              <a:t>Seven (take away the ‘s’ and it becomes ‘even</a:t>
            </a:r>
            <a:r>
              <a:rPr lang="en-US" sz="3600" i="1" dirty="0" smtClean="0">
                <a:solidFill>
                  <a:schemeClr val="bg1"/>
                </a:solidFill>
              </a:rPr>
              <a:t>’).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dirty="0" smtClean="0">
              <a:solidFill>
                <a:schemeClr val="bg1"/>
              </a:solidFill>
            </a:endParaRPr>
          </a:p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sz="36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560" y="0"/>
            <a:ext cx="1615440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827584" y="1124744"/>
            <a:ext cx="756084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bg1"/>
              </a:solidFill>
            </a:endParaRPr>
          </a:p>
          <a:p>
            <a:pPr marL="457200" indent="-457200">
              <a:buAutoNum type="alphaUcParenR"/>
            </a:pPr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0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</a:pPr>
            <a:r>
              <a:rPr lang="pt-BR" sz="2400" b="1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RIDDLE #05</a:t>
            </a:r>
            <a:endParaRPr sz="2400" b="1" i="0" u="none" strike="noStrike" cap="none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967198" y="1461562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b="1" dirty="0" smtClean="0">
                <a:solidFill>
                  <a:schemeClr val="bg1"/>
                </a:solidFill>
              </a:rPr>
              <a:t>Q 05:  Beth’s </a:t>
            </a:r>
            <a:r>
              <a:rPr lang="en-US" sz="3600" b="1" dirty="0">
                <a:solidFill>
                  <a:schemeClr val="bg1"/>
                </a:solidFill>
              </a:rPr>
              <a:t>mother has three daughters. One is called Lara, the other one is Sara. What is the name of the third daughter?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b="1" dirty="0" smtClean="0">
              <a:solidFill>
                <a:schemeClr val="bg1"/>
              </a:solidFill>
            </a:endParaRPr>
          </a:p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sz="36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560" y="0"/>
            <a:ext cx="1615440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827584" y="1124744"/>
            <a:ext cx="756084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bg1"/>
              </a:solidFill>
            </a:endParaRPr>
          </a:p>
          <a:p>
            <a:pPr marL="457200" indent="-457200">
              <a:buAutoNum type="alphaUcParenR"/>
            </a:pPr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88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</a:pPr>
            <a:r>
              <a:rPr lang="pt-BR" sz="2400" b="1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RIDDLE #05</a:t>
            </a:r>
            <a:endParaRPr sz="2400" b="1" i="0" u="none" strike="noStrike" cap="none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1429906" y="1604782"/>
            <a:ext cx="609865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i="1" dirty="0" smtClean="0">
                <a:solidFill>
                  <a:schemeClr val="bg1"/>
                </a:solidFill>
              </a:rPr>
              <a:t>A5: Beth.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b="1" dirty="0" smtClean="0">
              <a:solidFill>
                <a:schemeClr val="bg1"/>
              </a:solidFill>
            </a:endParaRPr>
          </a:p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sz="36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560" y="0"/>
            <a:ext cx="1615440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827584" y="1124744"/>
            <a:ext cx="756084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bg1"/>
              </a:solidFill>
            </a:endParaRPr>
          </a:p>
          <a:p>
            <a:pPr marL="457200" indent="-457200">
              <a:buAutoNum type="alphaUcParenR"/>
            </a:pPr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</a:pPr>
            <a:r>
              <a:rPr lang="en" sz="2400" b="1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4o </a:t>
            </a:r>
            <a:r>
              <a:rPr lang="en" sz="2400" b="1" i="0" u="none" strike="noStrike" cap="none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encontro - </a:t>
            </a:r>
            <a:r>
              <a:rPr lang="en" sz="2400" b="1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Objetivos</a:t>
            </a:r>
            <a:endParaRPr sz="2400" b="1" i="0" u="none" strike="noStrike" cap="none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899592" y="1052736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560" y="0"/>
            <a:ext cx="1615440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690662" y="1267964"/>
            <a:ext cx="8007944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1) Conhecer </a:t>
            </a:r>
            <a:r>
              <a:rPr lang="pt-BR" sz="2400" dirty="0">
                <a:solidFill>
                  <a:schemeClr val="bg1"/>
                </a:solidFill>
              </a:rPr>
              <a:t>os princípios da Pedagogia de Projetos e possibilidades de articulação com </a:t>
            </a:r>
            <a:r>
              <a:rPr lang="pt-BR" sz="2400" dirty="0" smtClean="0">
                <a:solidFill>
                  <a:schemeClr val="bg1"/>
                </a:solidFill>
              </a:rPr>
              <a:t>a perspectiva dos </a:t>
            </a:r>
            <a:r>
              <a:rPr lang="pt-BR" sz="2400" dirty="0" err="1" smtClean="0">
                <a:solidFill>
                  <a:schemeClr val="bg1"/>
                </a:solidFill>
              </a:rPr>
              <a:t>Multiletramentos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no ciclo autoral,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2</a:t>
            </a:r>
            <a:r>
              <a:rPr lang="pt-BR" sz="2400" dirty="0">
                <a:solidFill>
                  <a:schemeClr val="bg1"/>
                </a:solidFill>
              </a:rPr>
              <a:t>) Analisar os quadros de progressão dos ciclos interdisciplinar e autoral, identificando potenciais projetos em uma perspectiva de trabalho com </a:t>
            </a:r>
            <a:r>
              <a:rPr lang="pt-BR" sz="2400" dirty="0" err="1">
                <a:solidFill>
                  <a:schemeClr val="bg1"/>
                </a:solidFill>
              </a:rPr>
              <a:t>Multiletramentos</a:t>
            </a:r>
            <a:r>
              <a:rPr lang="pt-BR" sz="2400" dirty="0">
                <a:solidFill>
                  <a:schemeClr val="bg1"/>
                </a:solidFill>
              </a:rPr>
              <a:t> e 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integração dos </a:t>
            </a:r>
            <a:r>
              <a:rPr lang="pt-BR" sz="2400" dirty="0" smtClean="0">
                <a:solidFill>
                  <a:schemeClr val="bg1"/>
                </a:solidFill>
              </a:rPr>
              <a:t>eixos das práticas de linguagem.    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3</a:t>
            </a:r>
            <a:r>
              <a:rPr lang="pt-BR" sz="2400" dirty="0">
                <a:solidFill>
                  <a:schemeClr val="bg1"/>
                </a:solidFill>
              </a:rPr>
              <a:t>) Construir um mapa de estratégias didáticas para o trabalho com as práticas de linguagem em LI no Ensino Fundamental nos diferentes eixos e ciclos, levando em conta a </a:t>
            </a:r>
            <a:r>
              <a:rPr lang="pt-BR" sz="2400" dirty="0" smtClean="0">
                <a:solidFill>
                  <a:schemeClr val="bg1"/>
                </a:solidFill>
              </a:rPr>
              <a:t>Matriz </a:t>
            </a:r>
            <a:r>
              <a:rPr lang="pt-BR" sz="2400" dirty="0">
                <a:solidFill>
                  <a:schemeClr val="bg1"/>
                </a:solidFill>
              </a:rPr>
              <a:t>de saberes.     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Atividade 01  - Conversa inicial</a:t>
            </a:r>
            <a:endParaRPr sz="2400" b="1" dirty="0"/>
          </a:p>
        </p:txBody>
      </p:sp>
      <p:sp>
        <p:nvSpPr>
          <p:cNvPr id="67" name="Shape 67"/>
          <p:cNvSpPr txBox="1"/>
          <p:nvPr/>
        </p:nvSpPr>
        <p:spPr>
          <a:xfrm>
            <a:off x="899592" y="1052736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18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27584" y="836712"/>
            <a:ext cx="75608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 - Em duplas, converse sobre as seguintes questões: </a:t>
            </a: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1) Você costuma trabalhar  com projetos em suas aulas?  Você segue algum tipo de plano (com etapas pré-definidas, por exemplo) para pensar a organização desse tipo de trabalho? </a:t>
            </a: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2) Você já integrou os conteúdos de língua inglesa a algum projeto da sua unidade escolar? Em caso afirmativo, como foi / é essa experiência?</a:t>
            </a: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3) Caso trabalhe com projetos, os alunos participam das escolhas e do processo de planejamento desse trabalho? São avaliados por essa participação? Se sim, como? </a:t>
            </a: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27584" y="332656"/>
            <a:ext cx="576064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O que NÃO É pedagogia de projetos</a:t>
            </a:r>
            <a:endParaRPr sz="2400" b="1" dirty="0"/>
          </a:p>
        </p:txBody>
      </p:sp>
      <p:sp>
        <p:nvSpPr>
          <p:cNvPr id="67" name="Shape 67"/>
          <p:cNvSpPr txBox="1"/>
          <p:nvPr/>
        </p:nvSpPr>
        <p:spPr>
          <a:xfrm>
            <a:off x="899592" y="1052736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18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27584" y="83671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 </a:t>
            </a:r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7331" t="32521" r="37614" b="32837"/>
          <a:stretch>
            <a:fillRect/>
          </a:stretch>
        </p:blipFill>
        <p:spPr bwMode="auto">
          <a:xfrm>
            <a:off x="827584" y="1772816"/>
            <a:ext cx="814170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6"/>
          <p:cNvSpPr txBox="1">
            <a:spLocks/>
          </p:cNvSpPr>
          <p:nvPr/>
        </p:nvSpPr>
        <p:spPr>
          <a:xfrm>
            <a:off x="1763688" y="5517232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9C0BA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Clarissa Bezerra – Pedagogia de Projetos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39C0BA"/>
              </a:solidFill>
              <a:effectLst/>
              <a:uLnTx/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867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99592" y="332656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O que é Pedagogia de Projetos</a:t>
            </a:r>
            <a:endParaRPr sz="2400" b="1" dirty="0"/>
          </a:p>
        </p:txBody>
      </p:sp>
      <p:sp>
        <p:nvSpPr>
          <p:cNvPr id="67" name="Shape 67"/>
          <p:cNvSpPr txBox="1"/>
          <p:nvPr/>
        </p:nvSpPr>
        <p:spPr>
          <a:xfrm>
            <a:off x="899592" y="1052736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18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27584" y="836712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 </a:t>
            </a:r>
            <a:endParaRPr lang="pt-BR" sz="18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5254" t="23625" r="36636" b="28141"/>
          <a:stretch>
            <a:fillRect/>
          </a:stretch>
        </p:blipFill>
        <p:spPr bwMode="auto">
          <a:xfrm>
            <a:off x="251520" y="1772816"/>
            <a:ext cx="8692394" cy="40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27584" y="260648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/>
              <a:t>Objetivos dessa Pedagogia</a:t>
            </a:r>
            <a:endParaRPr sz="2400" b="1" dirty="0"/>
          </a:p>
        </p:txBody>
      </p:sp>
      <p:sp>
        <p:nvSpPr>
          <p:cNvPr id="67" name="Shape 67"/>
          <p:cNvSpPr txBox="1"/>
          <p:nvPr/>
        </p:nvSpPr>
        <p:spPr>
          <a:xfrm>
            <a:off x="899592" y="1052736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18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27584" y="83671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 </a:t>
            </a:r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5254" t="29531" r="37189" b="28516"/>
          <a:stretch>
            <a:fillRect/>
          </a:stretch>
        </p:blipFill>
        <p:spPr bwMode="auto">
          <a:xfrm>
            <a:off x="323528" y="1556792"/>
            <a:ext cx="8618546" cy="353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50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55576" y="260648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/>
              <a:t>Desenvolvimento de  Projetos</a:t>
            </a:r>
            <a:endParaRPr sz="2400" b="1" dirty="0"/>
          </a:p>
        </p:txBody>
      </p:sp>
      <p:sp>
        <p:nvSpPr>
          <p:cNvPr id="67" name="Shape 67"/>
          <p:cNvSpPr txBox="1"/>
          <p:nvPr/>
        </p:nvSpPr>
        <p:spPr>
          <a:xfrm>
            <a:off x="899592" y="1052736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18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27584" y="83671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 </a:t>
            </a:r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3040" t="21656" r="34976" b="14361"/>
          <a:stretch>
            <a:fillRect/>
          </a:stretch>
        </p:blipFill>
        <p:spPr bwMode="auto">
          <a:xfrm>
            <a:off x="683568" y="1412776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40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043608" y="188640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/>
              <a:t>Etapas de Planejamento</a:t>
            </a:r>
            <a:endParaRPr sz="2400" b="1" dirty="0"/>
          </a:p>
        </p:txBody>
      </p:sp>
      <p:sp>
        <p:nvSpPr>
          <p:cNvPr id="67" name="Shape 67"/>
          <p:cNvSpPr txBox="1"/>
          <p:nvPr/>
        </p:nvSpPr>
        <p:spPr>
          <a:xfrm>
            <a:off x="539552" y="1169368"/>
            <a:ext cx="7799014" cy="568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</a:pPr>
            <a:r>
              <a:rPr lang="pt-BR" sz="2000" b="1" dirty="0" smtClean="0">
                <a:solidFill>
                  <a:schemeClr val="bg1"/>
                </a:solidFill>
              </a:rPr>
              <a:t>1 – Decidir, em colaboração com os alunos, o tema do projeto (no caso de um projeto da unidade escolar, definir o(s) aspecto(s) do tema que será/serão trabalhado(s)); 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</a:pPr>
            <a:r>
              <a:rPr lang="pt-BR" sz="2000" b="1" dirty="0" smtClean="0">
                <a:solidFill>
                  <a:schemeClr val="bg1"/>
                </a:solidFill>
              </a:rPr>
              <a:t>2 – Definir a produção final esperada (que contemple a possibilidade de escolha dos alunos);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</a:pPr>
            <a:r>
              <a:rPr lang="pt-BR" sz="2000" b="1" dirty="0" smtClean="0">
                <a:solidFill>
                  <a:schemeClr val="bg1"/>
                </a:solidFill>
              </a:rPr>
              <a:t>3 – Estruturar o cronograma do projeto (o que será feito em cada etapa, o que se espera dos alunos), de modo dialogado com o grupo; 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</a:pPr>
            <a:r>
              <a:rPr lang="pt-BR" sz="2000" b="1" dirty="0" smtClean="0">
                <a:solidFill>
                  <a:schemeClr val="bg1"/>
                </a:solidFill>
              </a:rPr>
              <a:t>4 –Preparar os alunos para os desafios de linguagem (sequenciamento de atividades) envolvidos no processo para que cheguem  ao produto final; 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</a:pPr>
            <a:r>
              <a:rPr lang="pt-BR" sz="2000" b="1" dirty="0" smtClean="0">
                <a:solidFill>
                  <a:schemeClr val="bg1"/>
                </a:solidFill>
              </a:rPr>
              <a:t>5 -  Avaliar o projeto (</a:t>
            </a:r>
            <a:r>
              <a:rPr lang="pt-BR" sz="2000" b="1" dirty="0" err="1" smtClean="0">
                <a:solidFill>
                  <a:schemeClr val="bg1"/>
                </a:solidFill>
              </a:rPr>
              <a:t>checklist</a:t>
            </a:r>
            <a:r>
              <a:rPr lang="pt-BR" sz="2000" b="1" dirty="0" smtClean="0">
                <a:solidFill>
                  <a:schemeClr val="bg1"/>
                </a:solidFill>
              </a:rPr>
              <a:t> do aluno). 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27584" y="83671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 </a:t>
            </a:r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331640" y="2060848"/>
            <a:ext cx="6680400" cy="315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</a:pPr>
            <a:r>
              <a:rPr lang="en" sz="5400" b="0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/>
            </a:r>
            <a:br>
              <a:rPr lang="en" sz="5400" b="0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5400" b="0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QUIZ OF THE WEEK!</a:t>
            </a:r>
            <a:r>
              <a:rPr lang="en" sz="5400" b="0" i="0" u="none" strike="noStrike" cap="none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/>
            </a:r>
            <a:br>
              <a:rPr lang="en" sz="5400" b="0" i="0" u="none" strike="noStrike" cap="none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6000" b="0" i="0" u="none" strike="noStrike" cap="none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8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222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Atividade 01 - Video</a:t>
            </a:r>
            <a:endParaRPr sz="2400" b="1" dirty="0"/>
          </a:p>
        </p:txBody>
      </p:sp>
      <p:sp>
        <p:nvSpPr>
          <p:cNvPr id="67" name="Shape 67"/>
          <p:cNvSpPr txBox="1"/>
          <p:nvPr/>
        </p:nvSpPr>
        <p:spPr>
          <a:xfrm>
            <a:off x="899592" y="1052736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18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7544" y="1340768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 - </a:t>
            </a:r>
            <a:r>
              <a:rPr lang="pt-BR" sz="2400" dirty="0" smtClean="0">
                <a:solidFill>
                  <a:schemeClr val="bg1"/>
                </a:solidFill>
              </a:rPr>
              <a:t>Assista ao vídeo para conhecer a aplicação da pedagogia de  projetos em uma escola pública de Campinas.   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 - Com base nos slides e no vídeo que acabou de assistir, discuta em grupos:  </a:t>
            </a:r>
          </a:p>
          <a:p>
            <a:pPr marL="457200" indent="-457200">
              <a:buClr>
                <a:schemeClr val="bg1"/>
              </a:buClr>
              <a:buAutoNum type="alphaLcParenR"/>
            </a:pPr>
            <a:r>
              <a:rPr lang="pt-BR" sz="2400" dirty="0" smtClean="0">
                <a:solidFill>
                  <a:schemeClr val="bg1"/>
                </a:solidFill>
              </a:rPr>
              <a:t>Caso a LI estivesse presente no Projeto do 5º ano “Raízes culturais e escravidão no Brasil”, o que poderia ser escolhido nos eixos e práticas de linguagem como contribuição para o projeto em pauta?   </a:t>
            </a:r>
          </a:p>
          <a:p>
            <a:pPr marL="457200" indent="-457200">
              <a:buClr>
                <a:schemeClr val="bg1"/>
              </a:buClr>
              <a:buAutoNum type="alphaLcParenR"/>
            </a:pPr>
            <a:r>
              <a:rPr lang="pt-BR" sz="2400" dirty="0" smtClean="0">
                <a:solidFill>
                  <a:schemeClr val="bg1"/>
                </a:solidFill>
              </a:rPr>
              <a:t>Que conteúdos e temas poderiam ser contemplados nesse projeto? De que modo a perspectiva de multiletramentos está presente no trabalho dos alunos?     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27584" y="260648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Atividade 02  - Instrução</a:t>
            </a:r>
            <a:endParaRPr sz="2400" b="1" dirty="0"/>
          </a:p>
        </p:txBody>
      </p:sp>
      <p:sp>
        <p:nvSpPr>
          <p:cNvPr id="67" name="Shape 67"/>
          <p:cNvSpPr txBox="1"/>
          <p:nvPr/>
        </p:nvSpPr>
        <p:spPr>
          <a:xfrm>
            <a:off x="899592" y="1052736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18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55576" y="1196752"/>
            <a:ext cx="75608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 </a:t>
            </a:r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1) Em duplas, analisar os quadros de progressão do 7º, 8º e 9º anos para vislumbrar possíveis projetos que explorem diferentes práticas de linguagem e que se articulam com a Matriz de Saberes. 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 2) Em grupos, escolher um ciclo e um ano específico do ciclo para fazer um esboço das etapas de um projeto específico. </a:t>
            </a:r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27584" y="260648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Atividade 03  - Instrução</a:t>
            </a:r>
            <a:endParaRPr sz="2400" b="1" dirty="0"/>
          </a:p>
        </p:txBody>
      </p:sp>
      <p:sp>
        <p:nvSpPr>
          <p:cNvPr id="67" name="Shape 67"/>
          <p:cNvSpPr txBox="1"/>
          <p:nvPr/>
        </p:nvSpPr>
        <p:spPr>
          <a:xfrm>
            <a:off x="899592" y="1052736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18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0"/>
            <a:ext cx="1615440" cy="11247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27584" y="836712"/>
            <a:ext cx="7560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  </a:t>
            </a: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 </a:t>
            </a:r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>
              <a:solidFill>
                <a:schemeClr val="bg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1772816"/>
            <a:ext cx="73448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Em grupos, construir um mapa de estratégias didáticas para o trabalho com os eixos / ciclos, em articulação com  os objetivos de aprendizagem e desenvolvimento do currículo de Língua Inglesa.  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</a:pPr>
            <a:r>
              <a:rPr lang="pt-BR" sz="2400" b="1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RIDDLE #01</a:t>
            </a:r>
            <a:endParaRPr sz="2400" b="1" i="0" u="none" strike="noStrike" cap="none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899592" y="1052736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560" y="0"/>
            <a:ext cx="1615440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1246225" y="1147801"/>
            <a:ext cx="756084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Q 01: </a:t>
            </a:r>
            <a:r>
              <a:rPr lang="en-US" sz="3600" b="1" dirty="0">
                <a:solidFill>
                  <a:schemeClr val="bg1"/>
                </a:solidFill>
              </a:rPr>
              <a:t>What is at the end of a rainbow?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bg1"/>
              </a:solidFill>
            </a:endParaRPr>
          </a:p>
          <a:p>
            <a:pPr marL="457200" indent="-457200">
              <a:buAutoNum type="alphaUcParenR"/>
            </a:pPr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25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</a:pPr>
            <a:r>
              <a:rPr lang="pt-BR" sz="2400" b="1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RIDDLE #01</a:t>
            </a:r>
            <a:endParaRPr sz="2400" b="1" i="0" u="none" strike="noStrike" cap="none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899592" y="1052736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560" y="0"/>
            <a:ext cx="1615440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827584" y="1124744"/>
            <a:ext cx="756084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       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       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    </a:t>
            </a:r>
            <a:r>
              <a:rPr lang="en-US" sz="3600" dirty="0" smtClean="0">
                <a:solidFill>
                  <a:schemeClr val="bg1"/>
                </a:solidFill>
              </a:rPr>
              <a:t>A1: The letter W.</a:t>
            </a:r>
          </a:p>
          <a:p>
            <a:endParaRPr lang="en-US" sz="2400" i="1" dirty="0">
              <a:solidFill>
                <a:schemeClr val="bg1"/>
              </a:solidFill>
            </a:endParaRP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pPr marL="457200" indent="-457200">
              <a:buAutoNum type="alphaUcParenR"/>
            </a:pPr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20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</a:pPr>
            <a:r>
              <a:rPr lang="pt-BR" sz="2400" b="1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RIDDLE #02</a:t>
            </a:r>
            <a:endParaRPr sz="2400" b="1" i="0" u="none" strike="noStrike" cap="none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967198" y="1793750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b="1" dirty="0" smtClean="0">
                <a:solidFill>
                  <a:schemeClr val="bg1"/>
                </a:solidFill>
              </a:rPr>
              <a:t>Q 02: </a:t>
            </a:r>
            <a:r>
              <a:rPr lang="en-US" sz="3600" b="1" dirty="0">
                <a:solidFill>
                  <a:schemeClr val="bg1"/>
                </a:solidFill>
              </a:rPr>
              <a:t>How many months have 28 days?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sz="36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560" y="0"/>
            <a:ext cx="1615440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827584" y="1124744"/>
            <a:ext cx="756084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bg1"/>
              </a:solidFill>
            </a:endParaRPr>
          </a:p>
          <a:p>
            <a:pPr marL="457200" indent="-457200">
              <a:buAutoNum type="alphaUcParenR"/>
            </a:pPr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40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</a:pPr>
            <a:r>
              <a:rPr lang="pt-BR" sz="2400" b="1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RIDDLE #02</a:t>
            </a:r>
            <a:endParaRPr sz="2400" b="1" i="0" u="none" strike="noStrike" cap="none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899592" y="1052736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i="1" dirty="0" smtClean="0">
                <a:solidFill>
                  <a:schemeClr val="bg1"/>
                </a:solidFill>
              </a:rPr>
              <a:t>A2: </a:t>
            </a:r>
            <a:r>
              <a:rPr lang="en-US" sz="3600" i="1" dirty="0">
                <a:solidFill>
                  <a:schemeClr val="bg1"/>
                </a:solidFill>
              </a:rPr>
              <a:t>All 12 months.</a:t>
            </a:r>
            <a:endParaRPr sz="36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560" y="0"/>
            <a:ext cx="1615440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827584" y="1124744"/>
            <a:ext cx="756084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bg1"/>
              </a:solidFill>
            </a:endParaRPr>
          </a:p>
          <a:p>
            <a:pPr marL="457200" indent="-457200">
              <a:buAutoNum type="alphaUcParenR"/>
            </a:pPr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24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</a:pPr>
            <a:r>
              <a:rPr lang="pt-BR" sz="2400" b="1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RIDDLE #03</a:t>
            </a:r>
            <a:endParaRPr sz="2400" b="1" i="0" u="none" strike="noStrike" cap="none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967198" y="1793750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b="1" dirty="0" smtClean="0">
                <a:solidFill>
                  <a:schemeClr val="bg1"/>
                </a:solidFill>
              </a:rPr>
              <a:t>Q 03: What </a:t>
            </a:r>
            <a:r>
              <a:rPr lang="en-US" sz="3600" b="1" dirty="0">
                <a:solidFill>
                  <a:schemeClr val="bg1"/>
                </a:solidFill>
              </a:rPr>
              <a:t>belongs to you but other people use it more than you?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dirty="0" smtClean="0">
              <a:solidFill>
                <a:schemeClr val="bg1"/>
              </a:solidFill>
            </a:endParaRPr>
          </a:p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sz="36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560" y="0"/>
            <a:ext cx="1615440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827584" y="1124744"/>
            <a:ext cx="756084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bg1"/>
              </a:solidFill>
            </a:endParaRPr>
          </a:p>
          <a:p>
            <a:pPr marL="457200" indent="-457200">
              <a:buAutoNum type="alphaUcParenR"/>
            </a:pPr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422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</a:pPr>
            <a:r>
              <a:rPr lang="pt-BR" sz="2400" b="1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RIDDLE #03</a:t>
            </a:r>
            <a:endParaRPr sz="2400" b="1" i="0" u="none" strike="noStrike" cap="none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967198" y="1793750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i="1" dirty="0" smtClean="0">
                <a:solidFill>
                  <a:schemeClr val="bg1"/>
                </a:solidFill>
              </a:rPr>
              <a:t>A3: </a:t>
            </a:r>
            <a:r>
              <a:rPr lang="en-US" sz="3600" i="1" dirty="0">
                <a:solidFill>
                  <a:schemeClr val="bg1"/>
                </a:solidFill>
              </a:rPr>
              <a:t>Your name</a:t>
            </a:r>
            <a:r>
              <a:rPr lang="en-US" sz="3600" i="1" dirty="0" smtClean="0">
                <a:solidFill>
                  <a:schemeClr val="bg1"/>
                </a:solidFill>
              </a:rPr>
              <a:t>.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sz="36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560" y="0"/>
            <a:ext cx="1615440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827584" y="1124744"/>
            <a:ext cx="756084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bg1"/>
              </a:solidFill>
            </a:endParaRPr>
          </a:p>
          <a:p>
            <a:pPr marL="457200" indent="-457200">
              <a:buAutoNum type="alphaUcParenR"/>
            </a:pPr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13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</a:pPr>
            <a:r>
              <a:rPr lang="pt-BR" sz="2400" b="1" i="0" u="none" strike="noStrike" cap="none" dirty="0" smtClean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RIDDLE #04</a:t>
            </a:r>
            <a:endParaRPr sz="2400" b="1" i="0" u="none" strike="noStrike" cap="none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967198" y="1772740"/>
            <a:ext cx="779901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b="1" dirty="0" smtClean="0">
                <a:solidFill>
                  <a:schemeClr val="bg1"/>
                </a:solidFill>
              </a:rPr>
              <a:t>Q 04:  I </a:t>
            </a:r>
            <a:r>
              <a:rPr lang="en-US" sz="3600" b="1" dirty="0">
                <a:solidFill>
                  <a:schemeClr val="bg1"/>
                </a:solidFill>
              </a:rPr>
              <a:t>am an odd number. Take away one letter and I become even. What number am I?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b="1" dirty="0" smtClean="0">
              <a:solidFill>
                <a:schemeClr val="bg1"/>
              </a:solidFill>
            </a:endParaRPr>
          </a:p>
          <a:p>
            <a:pPr marL="285750" lvl="0" indent="-171450">
              <a:lnSpc>
                <a:spcPct val="150000"/>
              </a:lnSpc>
              <a:buClr>
                <a:schemeClr val="lt1"/>
              </a:buClr>
              <a:buSzPts val="1800"/>
            </a:pP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sz="36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560" y="0"/>
            <a:ext cx="1615440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827584" y="1124744"/>
            <a:ext cx="756084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bg1"/>
              </a:solidFill>
            </a:endParaRPr>
          </a:p>
          <a:p>
            <a:pPr marL="457200" indent="-457200">
              <a:buAutoNum type="alphaUcParenR"/>
            </a:pPr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 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934896"/>
      </p:ext>
    </p:extLst>
  </p:cSld>
  <p:clrMapOvr>
    <a:masterClrMapping/>
  </p:clrMapOvr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695</Words>
  <Application>Microsoft Office PowerPoint</Application>
  <PresentationFormat>Apresentação na tela (4:3)</PresentationFormat>
  <Paragraphs>168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Quicksand</vt:lpstr>
      <vt:lpstr>Eleanor template</vt:lpstr>
      <vt:lpstr>IMPLEMENTAÇÃO Currículo da Cidade Língua Inglesa 4º encontro</vt:lpstr>
      <vt:lpstr> QUIZ OF THE WEEK! </vt:lpstr>
      <vt:lpstr>RIDDLE #01</vt:lpstr>
      <vt:lpstr>RIDDLE #01</vt:lpstr>
      <vt:lpstr>RIDDLE #02</vt:lpstr>
      <vt:lpstr>RIDDLE #02</vt:lpstr>
      <vt:lpstr>RIDDLE #03</vt:lpstr>
      <vt:lpstr>RIDDLE #03</vt:lpstr>
      <vt:lpstr>RIDDLE #04</vt:lpstr>
      <vt:lpstr>RIDDLE #04</vt:lpstr>
      <vt:lpstr>RIDDLE #05</vt:lpstr>
      <vt:lpstr>RIDDLE #05</vt:lpstr>
      <vt:lpstr>4o encontro - Objetivos</vt:lpstr>
      <vt:lpstr>Atividade 01  - Conversa inicial</vt:lpstr>
      <vt:lpstr>O que NÃO É pedagogia de projetos</vt:lpstr>
      <vt:lpstr>O que é Pedagogia de Projetos</vt:lpstr>
      <vt:lpstr>Objetivos dessa Pedagogia</vt:lpstr>
      <vt:lpstr>Desenvolvimento de  Projetos</vt:lpstr>
      <vt:lpstr>Etapas de Planejamento</vt:lpstr>
      <vt:lpstr>Atividade 01 - Video</vt:lpstr>
      <vt:lpstr>Atividade 02  - Instrução</vt:lpstr>
      <vt:lpstr>Atividade 03  - Instrução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IMPLEMENTAÇÃO Currículo da Cidade Língua Inglesa º encontro</dc:title>
  <dc:creator>Usuario</dc:creator>
  <cp:lastModifiedBy>Felipe Costa</cp:lastModifiedBy>
  <cp:revision>7</cp:revision>
  <dcterms:modified xsi:type="dcterms:W3CDTF">2018-05-15T14:35:26Z</dcterms:modified>
</cp:coreProperties>
</file>