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83" r:id="rId4"/>
    <p:sldId id="281" r:id="rId5"/>
    <p:sldId id="282" r:id="rId6"/>
    <p:sldId id="278" r:id="rId7"/>
    <p:sldId id="279" r:id="rId8"/>
    <p:sldId id="277" r:id="rId9"/>
    <p:sldId id="280" r:id="rId10"/>
    <p:sldId id="265" r:id="rId11"/>
    <p:sldId id="266" r:id="rId12"/>
    <p:sldId id="276" r:id="rId13"/>
    <p:sldId id="268"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84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4497DAA-A769-4BCE-B5D8-EFF78168D07E}" type="datetimeFigureOut">
              <a:rPr lang="pt-BR" smtClean="0"/>
              <a:t>27/04/2018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4150153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4497DAA-A769-4BCE-B5D8-EFF78168D07E}" type="datetimeFigureOut">
              <a:rPr lang="pt-BR" smtClean="0"/>
              <a:t>27/04/2018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159805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4497DAA-A769-4BCE-B5D8-EFF78168D07E}" type="datetimeFigureOut">
              <a:rPr lang="pt-BR" smtClean="0"/>
              <a:t>27/04/2018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1246366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4497DAA-A769-4BCE-B5D8-EFF78168D07E}" type="datetimeFigureOut">
              <a:rPr lang="pt-BR" smtClean="0"/>
              <a:t>27/04/2018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330511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4497DAA-A769-4BCE-B5D8-EFF78168D07E}" type="datetimeFigureOut">
              <a:rPr lang="pt-BR" smtClean="0"/>
              <a:t>27/04/2018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89464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4497DAA-A769-4BCE-B5D8-EFF78168D07E}" type="datetimeFigureOut">
              <a:rPr lang="pt-BR" smtClean="0"/>
              <a:t>27/04/2018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343470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4497DAA-A769-4BCE-B5D8-EFF78168D07E}" type="datetimeFigureOut">
              <a:rPr lang="pt-BR" smtClean="0"/>
              <a:t>27/04/2018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891165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C4497DAA-A769-4BCE-B5D8-EFF78168D07E}" type="datetimeFigureOut">
              <a:rPr lang="pt-BR" smtClean="0"/>
              <a:t>27/04/2018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843882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738158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4497DAA-A769-4BCE-B5D8-EFF78168D07E}" type="datetimeFigureOut">
              <a:rPr lang="pt-BR" smtClean="0"/>
              <a:t>27/04/2018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341769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4497DAA-A769-4BCE-B5D8-EFF78168D07E}" type="datetimeFigureOut">
              <a:rPr lang="pt-BR" smtClean="0"/>
              <a:t>27/04/2018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9F71B5B-DF88-4B00-967C-7B04CAA0A7D9}" type="slidenum">
              <a:rPr lang="pt-BR" smtClean="0"/>
              <a:t>‹nº›</a:t>
            </a:fld>
            <a:endParaRPr lang="pt-BR"/>
          </a:p>
        </p:txBody>
      </p:sp>
    </p:spTree>
    <p:extLst>
      <p:ext uri="{BB962C8B-B14F-4D97-AF65-F5344CB8AC3E}">
        <p14:creationId xmlns:p14="http://schemas.microsoft.com/office/powerpoint/2010/main" val="107896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97DAA-A769-4BCE-B5D8-EFF78168D07E}" type="datetimeFigureOut">
              <a:rPr lang="pt-BR" smtClean="0"/>
              <a:t>27/04/2018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71B5B-DF88-4B00-967C-7B04CAA0A7D9}" type="slidenum">
              <a:rPr lang="pt-BR" smtClean="0"/>
              <a:t>‹nº›</a:t>
            </a:fld>
            <a:endParaRPr lang="pt-BR"/>
          </a:p>
        </p:txBody>
      </p:sp>
    </p:spTree>
    <p:extLst>
      <p:ext uri="{BB962C8B-B14F-4D97-AF65-F5344CB8AC3E}">
        <p14:creationId xmlns:p14="http://schemas.microsoft.com/office/powerpoint/2010/main" val="4251665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61"/>
          <p:cNvSpPr txBox="1">
            <a:spLocks/>
          </p:cNvSpPr>
          <p:nvPr/>
        </p:nvSpPr>
        <p:spPr>
          <a:xfrm>
            <a:off x="1319175" y="1844824"/>
            <a:ext cx="6680400" cy="154650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pt-BR" dirty="0" smtClean="0"/>
              <a:t>IMPLEMENTAÇÃO</a:t>
            </a:r>
            <a:br>
              <a:rPr lang="pt-BR" dirty="0" smtClean="0"/>
            </a:br>
            <a:r>
              <a:rPr lang="pt-BR" sz="5400" dirty="0" smtClean="0"/>
              <a:t>Currículo da Cidade</a:t>
            </a:r>
            <a:br>
              <a:rPr lang="pt-BR" sz="5400" dirty="0" smtClean="0"/>
            </a:br>
            <a:r>
              <a:rPr lang="pt-BR" sz="5400" dirty="0" smtClean="0"/>
              <a:t>História</a:t>
            </a:r>
            <a:br>
              <a:rPr lang="pt-BR" sz="5400" dirty="0" smtClean="0"/>
            </a:br>
            <a:r>
              <a:rPr lang="pt-BR" sz="5400" dirty="0" smtClean="0"/>
              <a:t>3º encontro</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142174"/>
            <a:ext cx="1615440" cy="1124744"/>
          </a:xfrm>
          <a:prstGeom prst="rect">
            <a:avLst/>
          </a:prstGeom>
        </p:spPr>
      </p:pic>
      <p:cxnSp>
        <p:nvCxnSpPr>
          <p:cNvPr id="5"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6"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811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4250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17206"/>
            <a:ext cx="1331640" cy="927149"/>
          </a:xfrm>
          <a:prstGeom prst="rect">
            <a:avLst/>
          </a:prstGeom>
        </p:spPr>
      </p:pic>
      <p:cxnSp>
        <p:nvCxnSpPr>
          <p:cNvPr id="4"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5"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Retângulo 6"/>
          <p:cNvSpPr/>
          <p:nvPr/>
        </p:nvSpPr>
        <p:spPr>
          <a:xfrm>
            <a:off x="1187624" y="147304"/>
            <a:ext cx="6624736" cy="6124754"/>
          </a:xfrm>
          <a:prstGeom prst="rect">
            <a:avLst/>
          </a:prstGeom>
        </p:spPr>
        <p:txBody>
          <a:bodyPr wrap="square">
            <a:spAutoFit/>
          </a:bodyPr>
          <a:lstStyle/>
          <a:p>
            <a:r>
              <a:rPr lang="pt-BR" sz="2800" b="1" dirty="0">
                <a:solidFill>
                  <a:srgbClr val="0070C0"/>
                </a:solidFill>
              </a:rPr>
              <a:t> </a:t>
            </a:r>
            <a:r>
              <a:rPr lang="pt-BR" sz="2800" dirty="0" smtClean="0"/>
              <a:t>Fazer leitura coletiva do trecho do “Currículo da Cidade” – o último parágrafo da página 81 e sua continuação na 82;  e as páginas 88 e 89.</a:t>
            </a:r>
          </a:p>
          <a:p>
            <a:endParaRPr lang="pt-BR" sz="2800" dirty="0" smtClean="0"/>
          </a:p>
          <a:p>
            <a:pPr marL="285750" indent="-285750">
              <a:buClr>
                <a:srgbClr val="00B0F0"/>
              </a:buClr>
              <a:buSzPct val="150000"/>
              <a:buFont typeface="Arial" panose="020B0604020202020204" pitchFamily="34" charset="0"/>
              <a:buChar char="•"/>
            </a:pPr>
            <a:r>
              <a:rPr lang="pt-BR" sz="2800" dirty="0" smtClean="0"/>
              <a:t> A partir da leitura, debater e definir “Eixo </a:t>
            </a:r>
            <a:r>
              <a:rPr lang="pt-BR" sz="2800" dirty="0" err="1" smtClean="0"/>
              <a:t>Problematizador</a:t>
            </a:r>
            <a:r>
              <a:rPr lang="pt-BR" sz="2800" dirty="0" smtClean="0"/>
              <a:t>”.</a:t>
            </a:r>
            <a:endParaRPr lang="pt-BR" sz="2800" dirty="0"/>
          </a:p>
          <a:p>
            <a:pPr marL="285750" indent="-285750">
              <a:buClr>
                <a:srgbClr val="00B0F0"/>
              </a:buClr>
              <a:buSzPct val="150000"/>
              <a:buFont typeface="Arial" panose="020B0604020202020204" pitchFamily="34" charset="0"/>
              <a:buChar char="•"/>
            </a:pPr>
            <a:r>
              <a:rPr lang="pt-BR" sz="2800" dirty="0" smtClean="0"/>
              <a:t>Comparar coletivamente </a:t>
            </a:r>
            <a:r>
              <a:rPr lang="pt-BR" sz="2800" dirty="0"/>
              <a:t>as leituras </a:t>
            </a:r>
            <a:r>
              <a:rPr lang="pt-BR" sz="2800" dirty="0" smtClean="0"/>
              <a:t>com o que os </a:t>
            </a:r>
            <a:r>
              <a:rPr lang="pt-BR" sz="2800" dirty="0"/>
              <a:t>grupos </a:t>
            </a:r>
            <a:r>
              <a:rPr lang="pt-BR" sz="2800" dirty="0" smtClean="0"/>
              <a:t>tinham como concepções </a:t>
            </a:r>
            <a:r>
              <a:rPr lang="pt-BR" sz="2800" dirty="0"/>
              <a:t>iniciais </a:t>
            </a:r>
            <a:r>
              <a:rPr lang="pt-BR" sz="2800" dirty="0" smtClean="0"/>
              <a:t>para o currículo de História do Fundamental II.</a:t>
            </a:r>
            <a:endParaRPr lang="pt-BR" sz="2800" dirty="0"/>
          </a:p>
          <a:p>
            <a:pPr marL="285750" indent="-285750">
              <a:buClr>
                <a:srgbClr val="00B0F0"/>
              </a:buClr>
              <a:buSzPct val="150000"/>
              <a:buFont typeface="Arial" panose="020B0604020202020204" pitchFamily="34" charset="0"/>
              <a:buChar char="•"/>
            </a:pPr>
            <a:r>
              <a:rPr lang="pt-BR" sz="2800" dirty="0" smtClean="0"/>
              <a:t>Debater a proposta de organizar os conteúdos de História a partir de Eixos estruturantes e </a:t>
            </a:r>
            <a:r>
              <a:rPr lang="pt-BR" sz="2800" dirty="0" err="1" smtClean="0"/>
              <a:t>problematizadores</a:t>
            </a:r>
            <a:r>
              <a:rPr lang="pt-BR" sz="2800" dirty="0" smtClean="0"/>
              <a:t> .</a:t>
            </a:r>
            <a:endParaRPr lang="pt-BR" sz="2800" dirty="0"/>
          </a:p>
        </p:txBody>
      </p:sp>
    </p:spTree>
    <p:extLst>
      <p:ext uri="{BB962C8B-B14F-4D97-AF65-F5344CB8AC3E}">
        <p14:creationId xmlns:p14="http://schemas.microsoft.com/office/powerpoint/2010/main" val="142238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203" y="0"/>
            <a:ext cx="1286686" cy="895850"/>
          </a:xfrm>
          <a:prstGeom prst="rect">
            <a:avLst/>
          </a:prstGeom>
        </p:spPr>
      </p:pic>
      <p:cxnSp>
        <p:nvCxnSpPr>
          <p:cNvPr id="4"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5"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Retângulo 6"/>
          <p:cNvSpPr/>
          <p:nvPr/>
        </p:nvSpPr>
        <p:spPr>
          <a:xfrm>
            <a:off x="1038450" y="1093717"/>
            <a:ext cx="7956377" cy="4662815"/>
          </a:xfrm>
          <a:prstGeom prst="rect">
            <a:avLst/>
          </a:prstGeom>
        </p:spPr>
        <p:txBody>
          <a:bodyPr wrap="square">
            <a:spAutoFit/>
          </a:bodyPr>
          <a:lstStyle/>
          <a:p>
            <a:pPr lvl="0"/>
            <a:r>
              <a:rPr lang="pt-BR" sz="2700" b="1" dirty="0" smtClean="0">
                <a:solidFill>
                  <a:srgbClr val="0070C0"/>
                </a:solidFill>
              </a:rPr>
              <a:t>Os Eixos do 6º ao 9º  ano</a:t>
            </a:r>
            <a:r>
              <a:rPr lang="pt-BR" sz="2700" dirty="0" smtClean="0">
                <a:solidFill>
                  <a:srgbClr val="0070C0"/>
                </a:solidFill>
              </a:rPr>
              <a:t>:</a:t>
            </a:r>
          </a:p>
          <a:p>
            <a:pPr marL="457200" indent="-457200">
              <a:buClr>
                <a:srgbClr val="00B0F0"/>
              </a:buClr>
              <a:buSzPct val="150000"/>
              <a:buFont typeface="Arial" panose="020B0604020202020204" pitchFamily="34" charset="0"/>
              <a:buChar char="•"/>
            </a:pPr>
            <a:r>
              <a:rPr lang="pt-BR" sz="2700" dirty="0" smtClean="0"/>
              <a:t>Dividir em 3 grupos. Cada grupo lê, debate e depois relata as discussões, potencialidades e dificuldades de trabalhar os eixos das páginas 81 e 82 (6º. Ano) e 88 e 89 (7º ao 9º.).</a:t>
            </a:r>
          </a:p>
          <a:p>
            <a:pPr marL="457200" indent="-457200">
              <a:buClr>
                <a:srgbClr val="00B0F0"/>
              </a:buClr>
              <a:buSzPct val="150000"/>
              <a:buFont typeface="Arial" panose="020B0604020202020204" pitchFamily="34" charset="0"/>
              <a:buChar char="•"/>
            </a:pPr>
            <a:r>
              <a:rPr lang="pt-BR" sz="2700" dirty="0" smtClean="0"/>
              <a:t>Debates coletivos...</a:t>
            </a:r>
          </a:p>
          <a:p>
            <a:pPr marL="457200" indent="-457200">
              <a:buClr>
                <a:srgbClr val="00B0F0"/>
              </a:buClr>
              <a:buSzPct val="150000"/>
              <a:buFont typeface="Arial" panose="020B0604020202020204" pitchFamily="34" charset="0"/>
              <a:buChar char="•"/>
            </a:pPr>
            <a:r>
              <a:rPr lang="pt-BR" sz="2700" dirty="0" smtClean="0"/>
              <a:t>Em grupos - debate </a:t>
            </a:r>
            <a:r>
              <a:rPr lang="pt-BR" sz="2700" dirty="0"/>
              <a:t>e depois relata as discussões, potencialidades e dificuldades de trabalhar os eixos </a:t>
            </a:r>
            <a:r>
              <a:rPr lang="pt-BR" sz="2700" dirty="0" smtClean="0"/>
              <a:t>de 6º. ao 9º.</a:t>
            </a:r>
            <a:endParaRPr lang="pt-BR" sz="2700" dirty="0"/>
          </a:p>
          <a:p>
            <a:pPr marL="457200" indent="-457200">
              <a:buClr>
                <a:srgbClr val="00B0F0"/>
              </a:buClr>
              <a:buSzPct val="150000"/>
              <a:buFont typeface="Arial" panose="020B0604020202020204" pitchFamily="34" charset="0"/>
              <a:buChar char="•"/>
            </a:pPr>
            <a:r>
              <a:rPr lang="pt-BR" sz="2700" dirty="0"/>
              <a:t>Debates coletivos...</a:t>
            </a:r>
          </a:p>
          <a:p>
            <a:pPr marL="457200" indent="-457200">
              <a:buClr>
                <a:srgbClr val="00B0F0"/>
              </a:buClr>
              <a:buSzPct val="150000"/>
              <a:buFont typeface="Arial" panose="020B0604020202020204" pitchFamily="34" charset="0"/>
              <a:buChar char="•"/>
            </a:pPr>
            <a:endParaRPr lang="pt-BR" sz="2700" dirty="0" smtClean="0"/>
          </a:p>
        </p:txBody>
      </p:sp>
    </p:spTree>
    <p:extLst>
      <p:ext uri="{BB962C8B-B14F-4D97-AF65-F5344CB8AC3E}">
        <p14:creationId xmlns:p14="http://schemas.microsoft.com/office/powerpoint/2010/main" val="2235971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203" y="0"/>
            <a:ext cx="1286686" cy="895850"/>
          </a:xfrm>
          <a:prstGeom prst="rect">
            <a:avLst/>
          </a:prstGeom>
        </p:spPr>
      </p:pic>
      <p:cxnSp>
        <p:nvCxnSpPr>
          <p:cNvPr id="4"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5"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Retângulo 6"/>
          <p:cNvSpPr/>
          <p:nvPr/>
        </p:nvSpPr>
        <p:spPr>
          <a:xfrm>
            <a:off x="1475657" y="1016785"/>
            <a:ext cx="6120680" cy="3970318"/>
          </a:xfrm>
          <a:prstGeom prst="rect">
            <a:avLst/>
          </a:prstGeom>
        </p:spPr>
        <p:txBody>
          <a:bodyPr wrap="square">
            <a:spAutoFit/>
          </a:bodyPr>
          <a:lstStyle/>
          <a:p>
            <a:pPr marL="285750" indent="-285750">
              <a:buClr>
                <a:srgbClr val="00B0F0"/>
              </a:buClr>
              <a:buSzPct val="150000"/>
              <a:buFont typeface="Arial" panose="020B0604020202020204" pitchFamily="34" charset="0"/>
              <a:buChar char="•"/>
            </a:pPr>
            <a:r>
              <a:rPr lang="pt-BR" sz="3600" dirty="0"/>
              <a:t>debater e definir </a:t>
            </a:r>
            <a:r>
              <a:rPr lang="pt-BR" sz="3600" dirty="0" smtClean="0"/>
              <a:t>novamente o que é o “Eixo </a:t>
            </a:r>
            <a:r>
              <a:rPr lang="pt-BR" sz="3600" dirty="0" err="1"/>
              <a:t>Problematizador</a:t>
            </a:r>
            <a:r>
              <a:rPr lang="pt-BR" sz="3600" dirty="0" smtClean="0"/>
              <a:t>” e como nessa perspectiva estão propostos e organizados os conteúdos do currículo de História do Fundamental II.</a:t>
            </a:r>
            <a:endParaRPr lang="pt-BR" sz="3600" dirty="0"/>
          </a:p>
        </p:txBody>
      </p:sp>
    </p:spTree>
    <p:extLst>
      <p:ext uri="{BB962C8B-B14F-4D97-AF65-F5344CB8AC3E}">
        <p14:creationId xmlns:p14="http://schemas.microsoft.com/office/powerpoint/2010/main" val="213451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16232"/>
            <a:ext cx="1338076" cy="931630"/>
          </a:xfrm>
          <a:prstGeom prst="rect">
            <a:avLst/>
          </a:prstGeom>
        </p:spPr>
      </p:pic>
      <p:cxnSp>
        <p:nvCxnSpPr>
          <p:cNvPr id="4"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5"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 name="Retângulo 1"/>
          <p:cNvSpPr/>
          <p:nvPr/>
        </p:nvSpPr>
        <p:spPr>
          <a:xfrm>
            <a:off x="1213137" y="990950"/>
            <a:ext cx="7596336" cy="2257028"/>
          </a:xfrm>
          <a:prstGeom prst="rect">
            <a:avLst/>
          </a:prstGeom>
        </p:spPr>
        <p:txBody>
          <a:bodyPr wrap="square">
            <a:spAutoFit/>
          </a:bodyPr>
          <a:lstStyle/>
          <a:p>
            <a:pPr>
              <a:spcAft>
                <a:spcPts val="1000"/>
              </a:spcAft>
              <a:buClr>
                <a:srgbClr val="00B0F0"/>
              </a:buClr>
              <a:buSzPct val="150000"/>
            </a:pPr>
            <a:r>
              <a:rPr lang="pt-BR" sz="4000" b="1" dirty="0" smtClean="0"/>
              <a:t>Leituras </a:t>
            </a:r>
            <a:r>
              <a:rPr lang="pt-BR" sz="4000" b="1" dirty="0" smtClean="0"/>
              <a:t>para o 4º Encontro</a:t>
            </a:r>
          </a:p>
          <a:p>
            <a:pPr marL="457200" indent="-457200">
              <a:spcAft>
                <a:spcPts val="1000"/>
              </a:spcAft>
              <a:buClr>
                <a:srgbClr val="00B0F0"/>
              </a:buClr>
              <a:buSzPct val="150000"/>
              <a:buFont typeface="Arial" panose="020B0604020202020204" pitchFamily="34" charset="0"/>
              <a:buChar char="•"/>
            </a:pPr>
            <a:r>
              <a:rPr lang="pt-BR" sz="2800" dirty="0" smtClean="0"/>
              <a:t>Tema – Ciclo Interdisciplinar</a:t>
            </a:r>
            <a:endParaRPr lang="pt-BR" sz="2800" i="1" dirty="0" smtClean="0"/>
          </a:p>
          <a:p>
            <a:pPr marL="457200" indent="-457200">
              <a:spcAft>
                <a:spcPts val="1000"/>
              </a:spcAft>
              <a:buClr>
                <a:srgbClr val="00B0F0"/>
              </a:buClr>
              <a:buSzPct val="150000"/>
              <a:buFont typeface="Arial" panose="020B0604020202020204" pitchFamily="34" charset="0"/>
              <a:buChar char="•"/>
            </a:pPr>
            <a:r>
              <a:rPr lang="pt-BR" sz="2800" dirty="0" smtClean="0"/>
              <a:t>Currículo da Cidade – História – Páginas  82 até 87 e páginas 98 até 99.</a:t>
            </a:r>
          </a:p>
        </p:txBody>
      </p:sp>
    </p:spTree>
    <p:extLst>
      <p:ext uri="{BB962C8B-B14F-4D97-AF65-F5344CB8AC3E}">
        <p14:creationId xmlns:p14="http://schemas.microsoft.com/office/powerpoint/2010/main" val="233958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2647" y="0"/>
            <a:ext cx="1423275" cy="990950"/>
          </a:xfrm>
          <a:prstGeom prst="rect">
            <a:avLst/>
          </a:prstGeom>
        </p:spPr>
      </p:pic>
      <p:cxnSp>
        <p:nvCxnSpPr>
          <p:cNvPr id="4"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5"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Retângulo 7"/>
          <p:cNvSpPr/>
          <p:nvPr/>
        </p:nvSpPr>
        <p:spPr>
          <a:xfrm>
            <a:off x="998925" y="40762"/>
            <a:ext cx="6527842" cy="1508105"/>
          </a:xfrm>
          <a:prstGeom prst="rect">
            <a:avLst/>
          </a:prstGeom>
        </p:spPr>
        <p:txBody>
          <a:bodyPr wrap="square">
            <a:spAutoFit/>
          </a:bodyPr>
          <a:lstStyle/>
          <a:p>
            <a:pPr algn="r"/>
            <a:r>
              <a:rPr lang="pt-BR" sz="3600" b="1" dirty="0"/>
              <a:t>3</a:t>
            </a:r>
            <a:r>
              <a:rPr lang="pt-BR" sz="3600" b="1" dirty="0" smtClean="0"/>
              <a:t>º ENCONTRO</a:t>
            </a:r>
          </a:p>
          <a:p>
            <a:pPr algn="r"/>
            <a:r>
              <a:rPr lang="pt-BR" sz="2800" b="1" dirty="0" smtClean="0"/>
              <a:t>Tema “</a:t>
            </a:r>
            <a:r>
              <a:rPr lang="pt-BR" sz="2800" dirty="0"/>
              <a:t>Fundamental </a:t>
            </a:r>
            <a:r>
              <a:rPr lang="pt-BR" sz="2800" dirty="0" smtClean="0"/>
              <a:t>II </a:t>
            </a:r>
            <a:r>
              <a:rPr lang="pt-BR" sz="2800" dirty="0"/>
              <a:t>- </a:t>
            </a:r>
            <a:r>
              <a:rPr lang="pt-BR" sz="2800" i="1" dirty="0"/>
              <a:t>Eixos </a:t>
            </a:r>
            <a:r>
              <a:rPr lang="pt-BR" sz="2800" i="1" dirty="0" err="1"/>
              <a:t>Problematizadores</a:t>
            </a:r>
            <a:r>
              <a:rPr lang="pt-BR" sz="2800" b="1" dirty="0" smtClean="0"/>
              <a:t>”</a:t>
            </a:r>
          </a:p>
        </p:txBody>
      </p:sp>
      <p:sp>
        <p:nvSpPr>
          <p:cNvPr id="2" name="CaixaDeTexto 1"/>
          <p:cNvSpPr txBox="1"/>
          <p:nvPr/>
        </p:nvSpPr>
        <p:spPr>
          <a:xfrm>
            <a:off x="1691680" y="2348880"/>
            <a:ext cx="7128792" cy="1384995"/>
          </a:xfrm>
          <a:prstGeom prst="rect">
            <a:avLst/>
          </a:prstGeom>
          <a:noFill/>
        </p:spPr>
        <p:txBody>
          <a:bodyPr wrap="square" rtlCol="0">
            <a:spAutoFit/>
          </a:bodyPr>
          <a:lstStyle/>
          <a:p>
            <a:r>
              <a:rPr lang="pt-BR" sz="2800" dirty="0" smtClean="0"/>
              <a:t>Para leitura inicial (arquivos em anexo)</a:t>
            </a:r>
          </a:p>
          <a:p>
            <a:pPr marL="285750" indent="-285750">
              <a:buFontTx/>
              <a:buChar char="-"/>
            </a:pPr>
            <a:r>
              <a:rPr lang="pt-BR" sz="2800" dirty="0" smtClean="0"/>
              <a:t>Memória de africano</a:t>
            </a:r>
          </a:p>
          <a:p>
            <a:pPr marL="285750" indent="-285750">
              <a:buFontTx/>
              <a:buChar char="-"/>
            </a:pPr>
            <a:r>
              <a:rPr lang="pt-BR" sz="2800" dirty="0" smtClean="0"/>
              <a:t>Carta de Imigrante</a:t>
            </a:r>
            <a:endParaRPr lang="pt-BR" sz="2800" dirty="0"/>
          </a:p>
        </p:txBody>
      </p:sp>
    </p:spTree>
    <p:extLst>
      <p:ext uri="{BB962C8B-B14F-4D97-AF65-F5344CB8AC3E}">
        <p14:creationId xmlns:p14="http://schemas.microsoft.com/office/powerpoint/2010/main" val="1652800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279" y="260648"/>
            <a:ext cx="8699762" cy="619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929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9512" y="188640"/>
            <a:ext cx="8748464" cy="6001643"/>
          </a:xfrm>
          <a:prstGeom prst="rect">
            <a:avLst/>
          </a:prstGeom>
        </p:spPr>
        <p:txBody>
          <a:bodyPr wrap="square">
            <a:spAutoFit/>
          </a:bodyPr>
          <a:lstStyle/>
          <a:p>
            <a:pPr algn="just"/>
            <a:r>
              <a:rPr lang="pt-BR" sz="2400" i="1" dirty="0"/>
              <a:t>Santa Justa (sul do Brasil), 27 de dezembro de 1852.</a:t>
            </a:r>
            <a:endParaRPr lang="pt-BR" sz="2400" dirty="0"/>
          </a:p>
          <a:p>
            <a:pPr algn="just"/>
            <a:r>
              <a:rPr lang="pt-BR" sz="2400" dirty="0"/>
              <a:t>Querida filha! Sofremos muito desde que nos despedimos de você e, durante a viagem marítima, tivemos que passar por alguns momentos desagradáveis [...]. Na nossa chegada em Santa Justa, em 27 de maio, fomos acolhidos da maneira mais cordial pelos nossos atuais senhores. [...] Tudo isso precisa ser tratado cuidadosamente e eu tenho com os seus três irmãos muito, muito trabalho. Mas tudo que construo é meu e, se continuarmos saudáveis, seguramente terei pago as minhas dívidas antes que os quatro anos tenham se passado. Aqui se vive sem preocupação. Não preciso me perguntar: o que vou comer hoje ou amanhã? Como saciarei os meus filhos? Não, aqui vivo como ser humano. Portanto, não é como se diz na Alemanha: que seríamos escravos, que seríamos atrelados a uma canga! [...] Eu planto quase o ano todo toda espécie de legumes, feijão, arroz, milho e tudo que faz parte da nossa alimentação, pois aqui não há inverno, mas sim verdeja e floresce quase o tempo todo. </a:t>
            </a:r>
          </a:p>
        </p:txBody>
      </p:sp>
    </p:spTree>
    <p:extLst>
      <p:ext uri="{BB962C8B-B14F-4D97-AF65-F5344CB8AC3E}">
        <p14:creationId xmlns:p14="http://schemas.microsoft.com/office/powerpoint/2010/main" val="150023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476672"/>
            <a:ext cx="8568952" cy="5262979"/>
          </a:xfrm>
          <a:prstGeom prst="rect">
            <a:avLst/>
          </a:prstGeom>
        </p:spPr>
        <p:txBody>
          <a:bodyPr wrap="square">
            <a:spAutoFit/>
          </a:bodyPr>
          <a:lstStyle/>
          <a:p>
            <a:r>
              <a:rPr lang="pt-BR" sz="2400" dirty="0"/>
              <a:t>Se forem novamente requeridas pessoas com este tipo de contrato, não hesitem se se sentirem suficientemente fortes para esta viagem difícil. Tanta preocupação como nós tivemos (já que sabíamos muito pouco sobre o Brasil) vocês não terão! Podem ficar descansados que é como eu escrevo. O nosso senhor é muito bom, estamos satisfeitos em todos os sentidos. [...] Se vocês quiserem vir para cá escrevam-me então o mais breve possível; não precisam se preocupar com a roupa, posso lhes servir, mas tenham a bondade de trazer algumas varas de tecido de saco de batata para que possamos espremer as batatas e fazer ‘</a:t>
            </a:r>
            <a:r>
              <a:rPr lang="pt-BR" sz="2400" dirty="0" err="1"/>
              <a:t>Klöße</a:t>
            </a:r>
            <a:r>
              <a:rPr lang="pt-BR" sz="2400" dirty="0"/>
              <a:t>’ (almôndegas). Eu já ganhei tanto que posso alimentar uma família. </a:t>
            </a:r>
          </a:p>
          <a:p>
            <a:r>
              <a:rPr lang="pt-BR" sz="2400" dirty="0"/>
              <a:t> </a:t>
            </a:r>
          </a:p>
          <a:p>
            <a:pPr algn="r"/>
            <a:r>
              <a:rPr lang="pt-BR" sz="1600" dirty="0" err="1"/>
              <a:t>Joh</a:t>
            </a:r>
            <a:r>
              <a:rPr lang="pt-BR" sz="1600" dirty="0"/>
              <a:t>. </a:t>
            </a:r>
            <a:r>
              <a:rPr lang="pt-BR" sz="1600" dirty="0" err="1"/>
              <a:t>Wilhelmine</a:t>
            </a:r>
            <a:r>
              <a:rPr lang="pt-BR" sz="1600" dirty="0"/>
              <a:t> </a:t>
            </a:r>
            <a:r>
              <a:rPr lang="pt-BR" sz="1600" dirty="0" err="1"/>
              <a:t>Hetzer</a:t>
            </a:r>
            <a:r>
              <a:rPr lang="pt-BR" sz="1600" dirty="0"/>
              <a:t>. Santa Justa (sul do Brasil), 27 de dezembro de 1852. </a:t>
            </a:r>
          </a:p>
          <a:p>
            <a:pPr algn="r"/>
            <a:r>
              <a:rPr lang="pt-BR" sz="1600" dirty="0"/>
              <a:t>IN: ALVES, Débora </a:t>
            </a:r>
            <a:r>
              <a:rPr lang="pt-BR" sz="1600" dirty="0" err="1"/>
              <a:t>Bendocchi</a:t>
            </a:r>
            <a:r>
              <a:rPr lang="pt-BR" sz="1600" dirty="0"/>
              <a:t>. </a:t>
            </a:r>
            <a:r>
              <a:rPr lang="pt-BR" sz="1600" i="1" dirty="0"/>
              <a:t>Cartas de imigrantes como fonte para o historiador: Rio de Janeiro – Turíngia (1852-1853)</a:t>
            </a:r>
            <a:r>
              <a:rPr lang="pt-BR" sz="1600" dirty="0"/>
              <a:t>. </a:t>
            </a:r>
            <a:r>
              <a:rPr lang="pt-BR" sz="1600" i="1" dirty="0"/>
              <a:t>Revista Brasileira de História</a:t>
            </a:r>
            <a:r>
              <a:rPr lang="pt-BR" sz="1600" dirty="0"/>
              <a:t>, São Paulo. 2003. v. 23, n. 45, p. 155-184. </a:t>
            </a:r>
          </a:p>
        </p:txBody>
      </p:sp>
    </p:spTree>
    <p:extLst>
      <p:ext uri="{BB962C8B-B14F-4D97-AF65-F5344CB8AC3E}">
        <p14:creationId xmlns:p14="http://schemas.microsoft.com/office/powerpoint/2010/main" val="298997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0724" y="0"/>
            <a:ext cx="1423275" cy="990950"/>
          </a:xfrm>
          <a:prstGeom prst="rect">
            <a:avLst/>
          </a:prstGeom>
        </p:spPr>
      </p:pic>
      <p:cxnSp>
        <p:nvCxnSpPr>
          <p:cNvPr id="3"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4"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Retângulo 8"/>
          <p:cNvSpPr/>
          <p:nvPr/>
        </p:nvSpPr>
        <p:spPr>
          <a:xfrm>
            <a:off x="1038450" y="988672"/>
            <a:ext cx="7926038" cy="5760551"/>
          </a:xfrm>
          <a:prstGeom prst="rect">
            <a:avLst/>
          </a:prstGeom>
        </p:spPr>
        <p:txBody>
          <a:bodyPr wrap="square">
            <a:spAutoFit/>
          </a:bodyPr>
          <a:lstStyle/>
          <a:p>
            <a:pPr indent="268288" algn="just">
              <a:lnSpc>
                <a:spcPts val="2600"/>
              </a:lnSpc>
            </a:pPr>
            <a:r>
              <a:rPr lang="pt-BR" sz="2400" dirty="0" smtClean="0"/>
              <a:t>“Nas décadas de 1980 e 90, alguns professores começaram a denunciar a impossibilidade de transmitir o conhecimento de toda a história da humanidade em todos os tempos. Outros questionaram se deveriam iniciar o ensino pela História do Brasil ou pela Geral, optando alguns por uma ordenação sequencial e processual, que intercalasse os conteúdos num processo contínuo da Antiguidade até nossos dias. Partindo da crítica à abordagem eurocêntrica, alguns iniciaram estudos pela ótica dos povos da América. Outros introduziram conteúdos relacionados à história local e regional. Uma outra parcela optou por trabalhar com temas e, nessa perspectiva, desenvolveram-se as primeiras propostas curriculares por eixos temáticos. Para os que optaram por esta última via, iniciou-se um debate ainda em curso, sobre questões relacionadas ao tempo histórico, revendo concepções de linearidade e progressividade, noções de decadência e de evolução..  </a:t>
            </a:r>
          </a:p>
        </p:txBody>
      </p:sp>
      <p:sp>
        <p:nvSpPr>
          <p:cNvPr id="10" name="Retângulo 9"/>
          <p:cNvSpPr/>
          <p:nvPr/>
        </p:nvSpPr>
        <p:spPr>
          <a:xfrm>
            <a:off x="1038450" y="18421"/>
            <a:ext cx="6682274" cy="954107"/>
          </a:xfrm>
          <a:prstGeom prst="rect">
            <a:avLst/>
          </a:prstGeom>
        </p:spPr>
        <p:txBody>
          <a:bodyPr wrap="square">
            <a:spAutoFit/>
          </a:bodyPr>
          <a:lstStyle/>
          <a:p>
            <a:pPr marL="285750" indent="-285750">
              <a:buClr>
                <a:srgbClr val="00B0F0"/>
              </a:buClr>
              <a:buSzPct val="150000"/>
              <a:buFont typeface="Arial" panose="020B0604020202020204" pitchFamily="34" charset="0"/>
              <a:buChar char="•"/>
            </a:pPr>
            <a:r>
              <a:rPr lang="pt-BR" sz="2800" dirty="0"/>
              <a:t>Ler e debater coletivamente o texto</a:t>
            </a:r>
            <a:r>
              <a:rPr lang="pt-BR" sz="2800" dirty="0" smtClean="0"/>
              <a:t>: ... </a:t>
            </a:r>
            <a:r>
              <a:rPr lang="pt-BR" sz="2800" dirty="0" err="1" smtClean="0"/>
              <a:t>PCN</a:t>
            </a:r>
            <a:r>
              <a:rPr lang="pt-BR" sz="2800" dirty="0" smtClean="0"/>
              <a:t> </a:t>
            </a:r>
            <a:r>
              <a:rPr lang="pt-BR" sz="2800" dirty="0"/>
              <a:t>– História – </a:t>
            </a:r>
            <a:r>
              <a:rPr lang="pt-BR" sz="2800" dirty="0" smtClean="0"/>
              <a:t>1998 – p. 47, 46 e 47.</a:t>
            </a:r>
            <a:endParaRPr lang="pt-BR" sz="2800" dirty="0"/>
          </a:p>
        </p:txBody>
      </p:sp>
      <p:cxnSp>
        <p:nvCxnSpPr>
          <p:cNvPr id="12" name="Conector de seta reta 11"/>
          <p:cNvCxnSpPr/>
          <p:nvPr/>
        </p:nvCxnSpPr>
        <p:spPr>
          <a:xfrm>
            <a:off x="4788024" y="6525344"/>
            <a:ext cx="29327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45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87624" y="1196752"/>
            <a:ext cx="7560840" cy="5262979"/>
          </a:xfrm>
          <a:prstGeom prst="rect">
            <a:avLst/>
          </a:prstGeom>
        </p:spPr>
        <p:txBody>
          <a:bodyPr wrap="square">
            <a:spAutoFit/>
          </a:bodyPr>
          <a:lstStyle/>
          <a:p>
            <a:pPr indent="268288" algn="just"/>
            <a:r>
              <a:rPr lang="pt-BR" sz="2400" dirty="0"/>
              <a:t> A partir de problemáticas amplas optou-se por organizar os conteúdos em eixos temáticos e desdobrá-los em subtemas, orientando estudos interdisciplinares e a construção de relações entre acontecimentos e contextos históricos no tempo. (…) </a:t>
            </a:r>
          </a:p>
          <a:p>
            <a:pPr indent="268288" algn="just"/>
            <a:r>
              <a:rPr lang="pt-BR" sz="2400" dirty="0"/>
              <a:t>Esta é uma opção de ensino de História que privilegia a autonomia e a reflexão do professor na escolha dos conteúdos e métodos de ensino. É igualmente uma concepção metodológica de ensino de História que incentiva o docente a criar intervenções pedagógicas significativas para a aprendizagem dos estudantes e que valoriza reflexões sobre as relações que a História, principalmente a História do Brasil, estabelece com a realidade social vivida pelo aluno</a:t>
            </a:r>
            <a:r>
              <a:rPr lang="pt-BR" sz="2400" dirty="0" smtClean="0"/>
              <a:t>.”</a:t>
            </a:r>
            <a:endParaRPr lang="pt-BR" sz="2400" dirty="0"/>
          </a:p>
        </p:txBody>
      </p:sp>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0724" y="0"/>
            <a:ext cx="1423275" cy="990950"/>
          </a:xfrm>
          <a:prstGeom prst="rect">
            <a:avLst/>
          </a:prstGeom>
        </p:spPr>
      </p:pic>
      <p:cxnSp>
        <p:nvCxnSpPr>
          <p:cNvPr id="4"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5"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84483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203" y="0"/>
            <a:ext cx="1286686" cy="895850"/>
          </a:xfrm>
          <a:prstGeom prst="rect">
            <a:avLst/>
          </a:prstGeom>
        </p:spPr>
      </p:pic>
      <p:cxnSp>
        <p:nvCxnSpPr>
          <p:cNvPr id="5"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6"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CaixaDeTexto 8"/>
          <p:cNvSpPr txBox="1"/>
          <p:nvPr/>
        </p:nvSpPr>
        <p:spPr>
          <a:xfrm>
            <a:off x="1044160" y="78884"/>
            <a:ext cx="6958707" cy="1200329"/>
          </a:xfrm>
          <a:prstGeom prst="rect">
            <a:avLst/>
          </a:prstGeom>
          <a:noFill/>
        </p:spPr>
        <p:txBody>
          <a:bodyPr wrap="square" rtlCol="0">
            <a:spAutoFit/>
          </a:bodyPr>
          <a:lstStyle/>
          <a:p>
            <a:pPr marL="457200" indent="-457200">
              <a:buClr>
                <a:schemeClr val="accent5"/>
              </a:buClr>
              <a:buSzPct val="160000"/>
              <a:buFont typeface="Arial" panose="020B0604020202020204" pitchFamily="34" charset="0"/>
              <a:buChar char="•"/>
            </a:pPr>
            <a:r>
              <a:rPr lang="pt-BR" sz="2400" dirty="0" smtClean="0"/>
              <a:t>Ler e debater coletivamente o texto:</a:t>
            </a:r>
          </a:p>
          <a:p>
            <a:pPr lvl="1">
              <a:buClr>
                <a:schemeClr val="accent5"/>
              </a:buClr>
              <a:buSzPct val="160000"/>
            </a:pPr>
            <a:r>
              <a:rPr lang="pt-BR" sz="2400" i="1" dirty="0" smtClean="0"/>
              <a:t>Eixos temáticos</a:t>
            </a:r>
            <a:r>
              <a:rPr lang="pt-BR" sz="2400" dirty="0" smtClean="0"/>
              <a:t>... IN: Orientações Curriculares – História – </a:t>
            </a:r>
            <a:r>
              <a:rPr lang="pt-BR" sz="2400" dirty="0" err="1" smtClean="0"/>
              <a:t>SME</a:t>
            </a:r>
            <a:r>
              <a:rPr lang="pt-BR" sz="2400" dirty="0" smtClean="0"/>
              <a:t>, 2007, p. 47.</a:t>
            </a:r>
            <a:endParaRPr lang="pt-BR" sz="2400" dirty="0"/>
          </a:p>
        </p:txBody>
      </p:sp>
      <p:sp>
        <p:nvSpPr>
          <p:cNvPr id="3" name="Retângulo 2"/>
          <p:cNvSpPr/>
          <p:nvPr/>
        </p:nvSpPr>
        <p:spPr>
          <a:xfrm>
            <a:off x="998925" y="1340768"/>
            <a:ext cx="8037572" cy="5478423"/>
          </a:xfrm>
          <a:prstGeom prst="rect">
            <a:avLst/>
          </a:prstGeom>
        </p:spPr>
        <p:txBody>
          <a:bodyPr wrap="square">
            <a:spAutoFit/>
          </a:bodyPr>
          <a:lstStyle/>
          <a:p>
            <a:pPr indent="263525" algn="just">
              <a:lnSpc>
                <a:spcPts val="3000"/>
              </a:lnSpc>
            </a:pPr>
            <a:r>
              <a:rPr lang="pt-BR" sz="2600" dirty="0" smtClean="0"/>
              <a:t>“Os </a:t>
            </a:r>
            <a:r>
              <a:rPr lang="pt-BR" sz="2600" dirty="0"/>
              <a:t>eixos temáticos e temas procuram situar os grandes problemas históricos estudados tradicionalmente e os atuais. A proposta é que os temas sejam integrados a questões relativas aos contatos e intercâmbios culturais e confrontos entre grupos, classes, povos, culturas e nações em diferentes momentos históricos. A </a:t>
            </a:r>
            <a:r>
              <a:rPr lang="pt-BR" sz="2600" dirty="0" smtClean="0"/>
              <a:t>ideia </a:t>
            </a:r>
            <a:r>
              <a:rPr lang="pt-BR" sz="2600" dirty="0"/>
              <a:t>é propiciar a compreensão da diversidade de modos de vida, de culturas e de representações internas das sociedades e das organizações sociais; possibilitar estudos sobre trocas, intercâmbios e confrontos que contribuem para as transformações e as permanências históricas; favorecer a percepção dos conflitos geradores de situações de dominação, resistências, discriminação, luta, igualdade e desigualdade. (...) </a:t>
            </a:r>
          </a:p>
        </p:txBody>
      </p:sp>
    </p:spTree>
    <p:extLst>
      <p:ext uri="{BB962C8B-B14F-4D97-AF65-F5344CB8AC3E}">
        <p14:creationId xmlns:p14="http://schemas.microsoft.com/office/powerpoint/2010/main" val="37201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31640" y="1340768"/>
            <a:ext cx="7632848" cy="4874283"/>
          </a:xfrm>
          <a:prstGeom prst="rect">
            <a:avLst/>
          </a:prstGeom>
        </p:spPr>
        <p:txBody>
          <a:bodyPr wrap="square">
            <a:spAutoFit/>
          </a:bodyPr>
          <a:lstStyle/>
          <a:p>
            <a:pPr indent="263525" algn="just">
              <a:lnSpc>
                <a:spcPts val="3360"/>
              </a:lnSpc>
            </a:pPr>
            <a:r>
              <a:rPr lang="pt-BR" sz="2800" dirty="0"/>
              <a:t>Os eixos e os temas são recortes históricos e didáticos que procuram propiciar a compreensão e a interpretação de realidades históricas em suas múltiplas inter-relações, respeitando-se as características e domínios dos alunos em cada ciclo. </a:t>
            </a:r>
          </a:p>
          <a:p>
            <a:pPr indent="263525" algn="just">
              <a:lnSpc>
                <a:spcPts val="3360"/>
              </a:lnSpc>
            </a:pPr>
            <a:r>
              <a:rPr lang="pt-BR" sz="2800" dirty="0"/>
              <a:t>O trabalho com eixos temáticos não esgota verticalmente os temas. Por sua vez, as expectativas de aprendizagem não esgotam as virtualidades dos eixos temáticos e dos temas propostos.”</a:t>
            </a:r>
          </a:p>
        </p:txBody>
      </p:sp>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203" y="0"/>
            <a:ext cx="1286686" cy="895850"/>
          </a:xfrm>
          <a:prstGeom prst="rect">
            <a:avLst/>
          </a:prstGeom>
        </p:spPr>
      </p:pic>
      <p:cxnSp>
        <p:nvCxnSpPr>
          <p:cNvPr id="4" name="Shape 32"/>
          <p:cNvCxnSpPr/>
          <p:nvPr/>
        </p:nvCxnSpPr>
        <p:spPr>
          <a:xfrm>
            <a:off x="903825" y="-7925"/>
            <a:ext cx="0" cy="6866100"/>
          </a:xfrm>
          <a:prstGeom prst="straightConnector1">
            <a:avLst/>
          </a:prstGeom>
          <a:noFill/>
          <a:ln w="9525" cap="flat" cmpd="sng">
            <a:solidFill>
              <a:srgbClr val="999FA9"/>
            </a:solidFill>
            <a:prstDash val="solid"/>
            <a:round/>
            <a:headEnd type="none" w="med" len="med"/>
            <a:tailEnd type="none" w="med" len="med"/>
          </a:ln>
        </p:spPr>
      </p:cxnSp>
      <p:sp>
        <p:nvSpPr>
          <p:cNvPr id="5" name="Shape 33"/>
          <p:cNvSpPr/>
          <p:nvPr/>
        </p:nvSpPr>
        <p:spPr>
          <a:xfrm>
            <a:off x="808725" y="800750"/>
            <a:ext cx="190200" cy="190200"/>
          </a:xfrm>
          <a:prstGeom prst="ellipse">
            <a:avLst/>
          </a:prstGeom>
          <a:solidFill>
            <a:srgbClr val="C00000"/>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34"/>
          <p:cNvSpPr/>
          <p:nvPr/>
        </p:nvSpPr>
        <p:spPr>
          <a:xfrm>
            <a:off x="769050" y="1861900"/>
            <a:ext cx="269400" cy="269400"/>
          </a:xfrm>
          <a:prstGeom prst="ellipse">
            <a:avLst/>
          </a:prstGeom>
          <a:solidFill>
            <a:srgbClr val="00B050"/>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1983171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878</Words>
  <Application>Microsoft Office PowerPoint</Application>
  <PresentationFormat>Apresentação na tela (4:3)</PresentationFormat>
  <Paragraphs>35</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Antonia Terra</dc:creator>
  <cp:lastModifiedBy>Felipe Costa</cp:lastModifiedBy>
  <cp:revision>80</cp:revision>
  <dcterms:created xsi:type="dcterms:W3CDTF">2018-03-08T11:24:37Z</dcterms:created>
  <dcterms:modified xsi:type="dcterms:W3CDTF">2018-04-27T13:21:37Z</dcterms:modified>
</cp:coreProperties>
</file>