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embeddedFontLst>
    <p:embeddedFont>
      <p:font typeface="Quicksand" panose="020B0604020202020204" charset="0"/>
      <p:regular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735526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50378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0027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002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5645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50027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602891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1319175" y="2876425"/>
            <a:ext cx="6680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6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6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6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6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6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6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6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6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6000"/>
              <a:buFont typeface="Quicksand"/>
              <a:buNone/>
              <a:defRPr sz="60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cxnSp>
        <p:nvCxnSpPr>
          <p:cNvPr id="10" name="Shape 10"/>
          <p:cNvCxnSpPr>
            <a:stCxn id="11" idx="4"/>
          </p:cNvCxnSpPr>
          <p:nvPr/>
        </p:nvCxnSpPr>
        <p:spPr>
          <a:xfrm>
            <a:off x="903750" y="3563700"/>
            <a:ext cx="0" cy="32943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Shape 11"/>
          <p:cNvSpPr/>
          <p:nvPr/>
        </p:nvSpPr>
        <p:spPr>
          <a:xfrm>
            <a:off x="769050" y="3294300"/>
            <a:ext cx="269400" cy="2694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1165475" y="1600200"/>
            <a:ext cx="33069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◦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▫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■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●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○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■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●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○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■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4671570" y="1600200"/>
            <a:ext cx="33069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◦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▫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■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●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○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■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marR="0" lvl="6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●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marR="0" lvl="7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○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marR="0" lvl="8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600"/>
              <a:buFont typeface="Quicksand"/>
              <a:buChar char="■"/>
              <a:defRPr sz="26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903825" y="-7925"/>
            <a:ext cx="0" cy="6866100"/>
          </a:xfrm>
          <a:prstGeom prst="straightConnector1">
            <a:avLst/>
          </a:prstGeom>
          <a:noFill/>
          <a:ln w="9525" cap="flat" cmpd="sng">
            <a:solidFill>
              <a:srgbClr val="999FA9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7" name="Shape 17"/>
          <p:cNvSpPr/>
          <p:nvPr/>
        </p:nvSpPr>
        <p:spPr>
          <a:xfrm>
            <a:off x="808725" y="800750"/>
            <a:ext cx="190200" cy="190200"/>
          </a:xfrm>
          <a:prstGeom prst="ellipse">
            <a:avLst/>
          </a:prstGeom>
          <a:solidFill>
            <a:srgbClr val="39C0BA"/>
          </a:solidFill>
          <a:ln w="28575" cap="flat" cmpd="sng">
            <a:solidFill>
              <a:srgbClr val="2E303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769050" y="1861900"/>
            <a:ext cx="269400" cy="269400"/>
          </a:xfrm>
          <a:prstGeom prst="ellipse">
            <a:avLst/>
          </a:prstGeom>
          <a:solidFill>
            <a:srgbClr val="2E3037"/>
          </a:solidFill>
          <a:ln w="9525" cap="flat" cmpd="sng">
            <a:solidFill>
              <a:srgbClr val="999FA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2E3037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65475" y="665975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  <a:defRPr sz="1800" b="0" i="0" u="none" strike="noStrike" cap="none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65498" y="1600200"/>
            <a:ext cx="6858000" cy="49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3F3F3"/>
              </a:buClr>
              <a:buSzPts val="3000"/>
              <a:buFont typeface="Quicksand"/>
              <a:buChar char="◦"/>
              <a:defRPr sz="30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▫"/>
              <a:defRPr sz="24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2400"/>
              <a:buFont typeface="Quicksand"/>
              <a:buChar char="■"/>
              <a:defRPr sz="24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●"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○"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800"/>
              <a:buFont typeface="Quicksand"/>
              <a:buChar char="■"/>
              <a:defRPr sz="1800" b="0" i="0" u="none" strike="noStrike" cap="none">
                <a:solidFill>
                  <a:srgbClr val="F3F3F3"/>
                </a:solidFill>
                <a:latin typeface="Quicksand"/>
                <a:ea typeface="Quicksand"/>
                <a:cs typeface="Quicksand"/>
                <a:sym typeface="Quicksa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1331640" y="2060848"/>
            <a:ext cx="6680400" cy="15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6000"/>
              <a:buFont typeface="Quicksand"/>
              <a:buNone/>
            </a:pPr>
            <a:r>
              <a:rPr lang="en" sz="6000" b="0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IMPLEMENTAÇÃO</a:t>
            </a:r>
            <a:br>
              <a:rPr lang="en" sz="6000" b="0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lang="en" sz="5400" b="0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Currículo da Cidade</a:t>
            </a:r>
            <a:br>
              <a:rPr lang="en" sz="5400" b="0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lang="en" sz="5400" b="0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Língua Inglesa</a:t>
            </a:r>
            <a:br>
              <a:rPr lang="en" sz="5400" b="0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</a:br>
            <a:r>
              <a:rPr lang="en" sz="5400" b="0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3º </a:t>
            </a:r>
            <a:r>
              <a:rPr lang="en" sz="5400" b="0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encontro</a:t>
            </a:r>
            <a:endParaRPr sz="6000" b="0" i="0" u="none" strike="noStrike" cap="none" dirty="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24" name="Shape 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000" cy="1381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15616" y="332656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</a:pPr>
            <a:r>
              <a:rPr lang="en" sz="2400" b="1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3o </a:t>
            </a:r>
            <a:r>
              <a:rPr lang="en" sz="2400" b="1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encontro - </a:t>
            </a:r>
            <a:r>
              <a:rPr lang="en" sz="2400" b="1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Objetivos</a:t>
            </a:r>
            <a:endParaRPr sz="2400" b="1" i="0" u="none" strike="noStrike" cap="none" dirty="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899592" y="1052736"/>
            <a:ext cx="7799014" cy="446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1714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560" y="0"/>
            <a:ext cx="1615440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/>
          <p:nvPr/>
        </p:nvSpPr>
        <p:spPr>
          <a:xfrm>
            <a:off x="827584" y="1124744"/>
            <a:ext cx="7560840" cy="480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1) Compartilhar </a:t>
            </a:r>
            <a:r>
              <a:rPr lang="pt-BR" sz="2400" dirty="0">
                <a:solidFill>
                  <a:schemeClr val="bg1"/>
                </a:solidFill>
              </a:rPr>
              <a:t>experiências do início do trabalho pedagógico com o Currículo de LI:  dúvidas e/ou </a:t>
            </a:r>
            <a:r>
              <a:rPr lang="pt-BR" sz="2400" dirty="0" smtClean="0">
                <a:solidFill>
                  <a:schemeClr val="bg1"/>
                </a:solidFill>
              </a:rPr>
              <a:t>questionamentos,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2) Apresentar proposições de quadros de integração para 2º e 3º anos (tarefa para casa</a:t>
            </a:r>
            <a:r>
              <a:rPr lang="pt-BR" sz="2400" dirty="0" smtClean="0">
                <a:solidFill>
                  <a:schemeClr val="bg1"/>
                </a:solidFill>
              </a:rPr>
              <a:t>), </a:t>
            </a:r>
          </a:p>
          <a:p>
            <a:r>
              <a:rPr lang="pt-BR" sz="2400" dirty="0" smtClean="0">
                <a:solidFill>
                  <a:schemeClr val="bg1"/>
                </a:solidFill>
              </a:rPr>
              <a:t> </a:t>
            </a:r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3) Vivenciar práticas de linguagem com ênfase no “investigar” (Foco no ciclo interdisciplinar), </a:t>
            </a:r>
            <a:endParaRPr lang="pt-BR" sz="2400" dirty="0" smtClean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4) Analisar a vivência sob a perspectiva da Pedagogia dos </a:t>
            </a:r>
            <a:r>
              <a:rPr lang="pt-BR" sz="2400" dirty="0" err="1">
                <a:solidFill>
                  <a:schemeClr val="bg1"/>
                </a:solidFill>
              </a:rPr>
              <a:t>Multiletramentos</a:t>
            </a:r>
            <a:r>
              <a:rPr lang="pt-BR" sz="2400" dirty="0">
                <a:solidFill>
                  <a:schemeClr val="bg1"/>
                </a:solidFill>
              </a:rPr>
              <a:t>, articulando essa análise às orientações didáticas apresentadas por eixos no Currículo da </a:t>
            </a:r>
            <a:r>
              <a:rPr lang="pt-BR" sz="2400" dirty="0" smtClean="0">
                <a:solidFill>
                  <a:schemeClr val="bg1"/>
                </a:solidFill>
              </a:rPr>
              <a:t>Cidade.</a:t>
            </a:r>
            <a:endParaRPr lang="pt-BR" sz="2400" dirty="0">
              <a:solidFill>
                <a:schemeClr val="bg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0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15616" y="332656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</a:pPr>
            <a:r>
              <a:rPr lang="en" sz="2400" b="1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3o </a:t>
            </a:r>
            <a:r>
              <a:rPr lang="en" sz="2400" b="1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encontro </a:t>
            </a:r>
            <a:r>
              <a:rPr lang="en" sz="2400" b="1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– ATIVIDADE 01</a:t>
            </a:r>
            <a:endParaRPr sz="2400" b="1" i="0" u="none" strike="noStrike" cap="none" dirty="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899592" y="1052736"/>
            <a:ext cx="7799014" cy="446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1714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560" y="0"/>
            <a:ext cx="1615440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/>
          <p:nvPr/>
        </p:nvSpPr>
        <p:spPr>
          <a:xfrm>
            <a:off x="827584" y="1124744"/>
            <a:ext cx="7560840" cy="480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Compartilhar </a:t>
            </a:r>
            <a:r>
              <a:rPr lang="pt-BR" sz="2400" dirty="0">
                <a:solidFill>
                  <a:schemeClr val="bg1"/>
                </a:solidFill>
              </a:rPr>
              <a:t>experiências do início do trabalho pedagógico com o Currículo de LI:  dúvidas e/ou </a:t>
            </a:r>
            <a:r>
              <a:rPr lang="pt-BR" sz="2400" dirty="0" smtClean="0">
                <a:solidFill>
                  <a:schemeClr val="bg1"/>
                </a:solidFill>
              </a:rPr>
              <a:t>questionamentos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Como está sendo esse início de trabalho com os quadros de progressão de LI para os ciclos?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No planejamento, já foi possível estabelecer articulações?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Você já experimentou alguma sugestão oferecida no caderno de Orientações Didáticas? 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t-BR" sz="2400" dirty="0" smtClean="0">
                <a:solidFill>
                  <a:schemeClr val="bg1"/>
                </a:solidFill>
              </a:rPr>
              <a:t>Já surgiu algum desafio maior? </a:t>
            </a:r>
          </a:p>
          <a:p>
            <a:pPr marL="457200" indent="-457200">
              <a:buAutoNum type="alphaUcParenR"/>
            </a:pPr>
            <a:endParaRPr lang="pt-BR" sz="2400" dirty="0" smtClean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 </a:t>
            </a:r>
            <a:endParaRPr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5343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15616" y="332656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</a:pPr>
            <a:r>
              <a:rPr lang="en" sz="2400" b="1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3o </a:t>
            </a:r>
            <a:r>
              <a:rPr lang="en" sz="2400" b="1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encontro </a:t>
            </a:r>
            <a:r>
              <a:rPr lang="en" sz="2400" b="1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– ATIVIDADE 04</a:t>
            </a:r>
            <a:endParaRPr sz="2400" b="1" i="0" u="none" strike="noStrike" cap="none" dirty="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1002534" y="1052736"/>
            <a:ext cx="7696071" cy="446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1714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pt-BR" sz="2400" b="1" i="0" u="none" strike="noStrike" cap="none" dirty="0" smtClean="0">
                <a:solidFill>
                  <a:schemeClr val="lt1"/>
                </a:solidFill>
                <a:sym typeface="Arial"/>
              </a:rPr>
              <a:t>Em grupos, analise a vivência levando em consideração:</a:t>
            </a:r>
          </a:p>
          <a:p>
            <a:pPr marL="114300"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r>
              <a:rPr lang="pt-BR" sz="2400" b="1" dirty="0" smtClean="0">
                <a:solidFill>
                  <a:schemeClr val="lt1"/>
                </a:solidFill>
              </a:rPr>
              <a:t>- a relevância do  assunto/tema proposto</a:t>
            </a:r>
          </a:p>
          <a:p>
            <a:pPr marL="114300"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r>
              <a:rPr lang="pt-BR" sz="2400" b="1" dirty="0" smtClean="0">
                <a:solidFill>
                  <a:schemeClr val="lt1"/>
                </a:solidFill>
              </a:rPr>
              <a:t> - a atitude pedagógica da professora,</a:t>
            </a:r>
          </a:p>
          <a:p>
            <a:pPr marL="114300"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r>
              <a:rPr lang="pt-BR" sz="2400" b="1" dirty="0" smtClean="0">
                <a:solidFill>
                  <a:schemeClr val="lt1"/>
                </a:solidFill>
              </a:rPr>
              <a:t>- o engajamento dos alunos nas atividades</a:t>
            </a:r>
          </a:p>
          <a:p>
            <a:pPr marL="114300"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r>
              <a:rPr lang="pt-BR" sz="2400" b="1" i="0" u="none" strike="noStrike" cap="none" dirty="0" smtClean="0">
                <a:solidFill>
                  <a:schemeClr val="lt1"/>
                </a:solidFill>
                <a:sym typeface="Arial"/>
              </a:rPr>
              <a:t>- o “investigar” como atividade dos alunos </a:t>
            </a:r>
          </a:p>
          <a:p>
            <a:pPr marL="114300"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r>
              <a:rPr lang="pt-BR" sz="2400" b="1" i="0" u="none" strike="noStrike" cap="none" dirty="0" smtClean="0">
                <a:solidFill>
                  <a:schemeClr val="lt1"/>
                </a:solidFill>
                <a:sym typeface="Arial"/>
              </a:rPr>
              <a:t>- o trabalho com as tradicionais 4 habilidades (</a:t>
            </a:r>
            <a:r>
              <a:rPr lang="pt-BR" sz="2400" b="1" i="0" u="none" strike="noStrike" cap="none" dirty="0" err="1" smtClean="0">
                <a:solidFill>
                  <a:schemeClr val="lt1"/>
                </a:solidFill>
                <a:sym typeface="Arial"/>
              </a:rPr>
              <a:t>speaking</a:t>
            </a:r>
            <a:r>
              <a:rPr lang="pt-BR" sz="2400" b="1" i="0" u="none" strike="noStrike" cap="none" dirty="0" smtClean="0">
                <a:solidFill>
                  <a:schemeClr val="lt1"/>
                </a:solidFill>
                <a:sym typeface="Arial"/>
              </a:rPr>
              <a:t>, </a:t>
            </a:r>
            <a:r>
              <a:rPr lang="pt-BR" sz="2400" b="1" i="0" u="none" strike="noStrike" cap="none" dirty="0" err="1" smtClean="0">
                <a:solidFill>
                  <a:schemeClr val="lt1"/>
                </a:solidFill>
                <a:sym typeface="Arial"/>
              </a:rPr>
              <a:t>listening</a:t>
            </a:r>
            <a:r>
              <a:rPr lang="pt-BR" sz="2400" b="1" i="0" u="none" strike="noStrike" cap="none" dirty="0" smtClean="0">
                <a:solidFill>
                  <a:schemeClr val="lt1"/>
                </a:solidFill>
                <a:sym typeface="Arial"/>
              </a:rPr>
              <a:t>, </a:t>
            </a:r>
            <a:r>
              <a:rPr lang="pt-BR" sz="2400" b="1" i="0" u="none" strike="noStrike" cap="none" dirty="0" err="1" smtClean="0">
                <a:solidFill>
                  <a:schemeClr val="lt1"/>
                </a:solidFill>
                <a:sym typeface="Arial"/>
              </a:rPr>
              <a:t>reading</a:t>
            </a:r>
            <a:r>
              <a:rPr lang="pt-BR" sz="2400" b="1" i="0" u="none" strike="noStrike" cap="none" dirty="0" smtClean="0">
                <a:solidFill>
                  <a:schemeClr val="lt1"/>
                </a:solidFill>
                <a:sym typeface="Arial"/>
              </a:rPr>
              <a:t>, </a:t>
            </a:r>
            <a:r>
              <a:rPr lang="pt-BR" sz="2400" b="1" i="0" u="none" strike="noStrike" cap="none" dirty="0" err="1" smtClean="0">
                <a:solidFill>
                  <a:schemeClr val="lt1"/>
                </a:solidFill>
                <a:sym typeface="Arial"/>
              </a:rPr>
              <a:t>writing</a:t>
            </a:r>
            <a:r>
              <a:rPr lang="pt-BR" sz="2400" b="1" i="0" u="none" strike="noStrike" cap="none" dirty="0" smtClean="0">
                <a:solidFill>
                  <a:schemeClr val="lt1"/>
                </a:solidFill>
                <a:sym typeface="Arial"/>
              </a:rPr>
              <a:t>) </a:t>
            </a:r>
          </a:p>
          <a:p>
            <a:pPr marL="114300" marR="0" lvl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</a:pPr>
            <a:r>
              <a:rPr lang="pt-BR" sz="2400" b="1" dirty="0" smtClean="0">
                <a:solidFill>
                  <a:schemeClr val="lt1"/>
                </a:solidFill>
              </a:rPr>
              <a:t>- o trabalho com conhecimentos linguísticos  </a:t>
            </a:r>
            <a:r>
              <a:rPr lang="pt-BR" sz="2400" b="1" i="0" u="none" strike="noStrike" cap="none" dirty="0" smtClean="0">
                <a:solidFill>
                  <a:schemeClr val="lt1"/>
                </a:solidFill>
                <a:sym typeface="Arial"/>
              </a:rPr>
              <a:t> </a:t>
            </a:r>
            <a:endParaRPr sz="2400" b="1" i="0" u="none" strike="noStrike" cap="none" dirty="0">
              <a:solidFill>
                <a:schemeClr val="lt1"/>
              </a:solidFill>
              <a:sym typeface="Arial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560" y="0"/>
            <a:ext cx="1615440" cy="11247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57175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15616" y="332656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</a:pPr>
            <a:r>
              <a:rPr lang="en" sz="2400" b="1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3o </a:t>
            </a:r>
            <a:r>
              <a:rPr lang="en" sz="2400" b="1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encontro </a:t>
            </a:r>
            <a:r>
              <a:rPr lang="en" sz="2400" b="1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– ATIVIDADE 04</a:t>
            </a:r>
            <a:endParaRPr sz="2400" b="1" i="0" u="none" strike="noStrike" cap="none" dirty="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899592" y="1052736"/>
            <a:ext cx="7799014" cy="4464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17145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560" y="0"/>
            <a:ext cx="1615440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/>
          <p:nvPr/>
        </p:nvSpPr>
        <p:spPr>
          <a:xfrm>
            <a:off x="827584" y="1124744"/>
            <a:ext cx="7560840" cy="480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pt-BR" sz="2400" dirty="0">
              <a:solidFill>
                <a:schemeClr val="bg1"/>
              </a:solidFill>
            </a:endParaRPr>
          </a:p>
          <a:p>
            <a:pPr marL="457200" indent="-457200">
              <a:buAutoNum type="alphaUcParenR"/>
            </a:pPr>
            <a:endParaRPr lang="pt-BR" sz="2400" dirty="0" smtClean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 </a:t>
            </a:r>
            <a:endParaRPr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4"/>
          <a:srcRect l="27952" t="15832" r="19518" b="13807"/>
          <a:stretch/>
        </p:blipFill>
        <p:spPr>
          <a:xfrm>
            <a:off x="1377108" y="1125447"/>
            <a:ext cx="6268597" cy="524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726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1115616" y="332656"/>
            <a:ext cx="6858000" cy="45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9C0BA"/>
              </a:buClr>
              <a:buSzPts val="1800"/>
              <a:buFont typeface="Quicksand"/>
              <a:buNone/>
            </a:pPr>
            <a:r>
              <a:rPr lang="en" sz="2400" b="1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3o </a:t>
            </a:r>
            <a:r>
              <a:rPr lang="en" sz="2400" b="1" i="0" u="none" strike="noStrike" cap="none" dirty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encontro </a:t>
            </a:r>
            <a:r>
              <a:rPr lang="en" sz="2400" b="1" i="0" u="none" strike="noStrike" cap="none" dirty="0" smtClean="0">
                <a:solidFill>
                  <a:srgbClr val="39C0BA"/>
                </a:solidFill>
                <a:latin typeface="Quicksand"/>
                <a:ea typeface="Quicksand"/>
                <a:cs typeface="Quicksand"/>
                <a:sym typeface="Quicksand"/>
              </a:rPr>
              <a:t>– ATIVIDADE 04</a:t>
            </a:r>
            <a:endParaRPr sz="2400" b="1" i="0" u="none" strike="noStrike" cap="none" dirty="0">
              <a:solidFill>
                <a:srgbClr val="39C0BA"/>
              </a:solidFill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28560" y="0"/>
            <a:ext cx="1615440" cy="1124744"/>
          </a:xfrm>
          <a:prstGeom prst="rect">
            <a:avLst/>
          </a:prstGeom>
          <a:noFill/>
          <a:ln>
            <a:noFill/>
          </a:ln>
        </p:spPr>
      </p:pic>
      <p:sp>
        <p:nvSpPr>
          <p:cNvPr id="32" name="Shape 32"/>
          <p:cNvSpPr/>
          <p:nvPr/>
        </p:nvSpPr>
        <p:spPr>
          <a:xfrm>
            <a:off x="827584" y="1124744"/>
            <a:ext cx="7560840" cy="48013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endParaRPr lang="pt-BR" sz="2400" dirty="0">
              <a:solidFill>
                <a:schemeClr val="bg1"/>
              </a:solidFill>
            </a:endParaRPr>
          </a:p>
          <a:p>
            <a:pPr marL="457200" indent="-457200">
              <a:buAutoNum type="alphaUcParenR"/>
            </a:pPr>
            <a:endParaRPr lang="pt-BR" sz="2400" dirty="0" smtClean="0">
              <a:solidFill>
                <a:schemeClr val="bg1"/>
              </a:solidFill>
            </a:endParaRPr>
          </a:p>
          <a:p>
            <a:endParaRPr lang="pt-BR" sz="2400" dirty="0">
              <a:solidFill>
                <a:schemeClr val="bg1"/>
              </a:solidFill>
            </a:endParaRPr>
          </a:p>
          <a:p>
            <a:r>
              <a:rPr lang="pt-BR" sz="2400" dirty="0" smtClean="0">
                <a:solidFill>
                  <a:schemeClr val="bg1"/>
                </a:solidFill>
              </a:rPr>
              <a:t> </a:t>
            </a:r>
            <a:endParaRPr dirty="0" smtClean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30"/>
          <p:cNvSpPr txBox="1"/>
          <p:nvPr/>
        </p:nvSpPr>
        <p:spPr>
          <a:xfrm>
            <a:off x="827584" y="5926058"/>
            <a:ext cx="7732522" cy="639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marR="0" lvl="0" indent="-171450" algn="just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pt-BR" sz="18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Learning </a:t>
            </a:r>
            <a:r>
              <a:rPr lang="pt-BR" sz="1800" b="1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pt-BR" sz="18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design  framework (</a:t>
            </a:r>
            <a:r>
              <a:rPr lang="pt-BR" sz="1800" b="1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pt-BR" sz="18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Bill Cope </a:t>
            </a:r>
            <a:r>
              <a:rPr lang="pt-BR" sz="1800" b="1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r>
              <a:rPr lang="pt-BR" sz="18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Mary </a:t>
            </a:r>
            <a:r>
              <a:rPr lang="pt-BR" sz="1800" b="1" i="0" u="none" strike="noStrike" cap="none" dirty="0" err="1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Kalantizis</a:t>
            </a:r>
            <a:r>
              <a:rPr lang="pt-BR" sz="18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endParaRPr sz="1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" name="Picture 2" descr="Imagem relacionad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868" y="1004164"/>
            <a:ext cx="6565692" cy="4921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5355064"/>
      </p:ext>
    </p:extLst>
  </p:cSld>
  <p:clrMapOvr>
    <a:masterClrMapping/>
  </p:clrMapOvr>
</p:sld>
</file>

<file path=ppt/theme/theme1.xml><?xml version="1.0" encoding="utf-8"?>
<a:theme xmlns:a="http://schemas.openxmlformats.org/drawingml/2006/main" name="Eleanor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248</Words>
  <Application>Microsoft Office PowerPoint</Application>
  <PresentationFormat>Apresentação na tela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9" baseType="lpstr">
      <vt:lpstr>Arial</vt:lpstr>
      <vt:lpstr>Quicksand</vt:lpstr>
      <vt:lpstr>Eleanor template</vt:lpstr>
      <vt:lpstr>IMPLEMENTAÇÃO Currículo da Cidade Língua Inglesa 3º encontro</vt:lpstr>
      <vt:lpstr>3o encontro - Objetivos</vt:lpstr>
      <vt:lpstr>3o encontro – ATIVIDADE 01</vt:lpstr>
      <vt:lpstr>3o encontro – ATIVIDADE 04</vt:lpstr>
      <vt:lpstr>3o encontro – ATIVIDADE 04</vt:lpstr>
      <vt:lpstr>3o encontro – ATIVIDADE 04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IMPLEMENTAÇÃO Currículo da Cidade Língua Inglesa º encontro</dc:title>
  <dc:creator>Usuario</dc:creator>
  <cp:lastModifiedBy>Felipe Costa</cp:lastModifiedBy>
  <cp:revision>5</cp:revision>
  <dcterms:modified xsi:type="dcterms:W3CDTF">2018-04-27T12:39:08Z</dcterms:modified>
</cp:coreProperties>
</file>